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47"/>
  </p:notesMasterIdLst>
  <p:sldIdLst>
    <p:sldId id="256" r:id="rId3"/>
    <p:sldId id="257" r:id="rId4"/>
    <p:sldId id="322" r:id="rId5"/>
    <p:sldId id="259" r:id="rId6"/>
    <p:sldId id="285" r:id="rId7"/>
    <p:sldId id="327" r:id="rId8"/>
    <p:sldId id="262" r:id="rId9"/>
    <p:sldId id="329" r:id="rId10"/>
    <p:sldId id="263" r:id="rId11"/>
    <p:sldId id="276" r:id="rId12"/>
    <p:sldId id="277" r:id="rId13"/>
    <p:sldId id="264" r:id="rId14"/>
    <p:sldId id="265" r:id="rId15"/>
    <p:sldId id="278" r:id="rId16"/>
    <p:sldId id="279" r:id="rId17"/>
    <p:sldId id="266" r:id="rId18"/>
    <p:sldId id="281" r:id="rId19"/>
    <p:sldId id="284" r:id="rId20"/>
    <p:sldId id="267" r:id="rId21"/>
    <p:sldId id="293" r:id="rId22"/>
    <p:sldId id="270" r:id="rId23"/>
    <p:sldId id="298" r:id="rId24"/>
    <p:sldId id="299" r:id="rId25"/>
    <p:sldId id="326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274" r:id="rId46"/>
  </p:sldIdLst>
  <p:sldSz cx="12192000" cy="6858000"/>
  <p:notesSz cx="6858000" cy="9144000"/>
  <p:custDataLst>
    <p:tags r:id="rId48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1" autoAdjust="0"/>
    <p:restoredTop sz="94636"/>
  </p:normalViewPr>
  <p:slideViewPr>
    <p:cSldViewPr snapToGrid="0" snapToObjects="1">
      <p:cViewPr varScale="1">
        <p:scale>
          <a:sx n="80" d="100"/>
          <a:sy n="80" d="100"/>
        </p:scale>
        <p:origin x="8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9" name="Shape 5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76745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402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D8932F-FF94-495C-AEDE-C9AB2FDE90E9}" type="slidenum">
              <a:rPr lang="id-ID" altLang="zh-CN" smtClean="0">
                <a:solidFill>
                  <a:prstClr val="black"/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id-ID" altLang="zh-CN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786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511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45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>
                <a:effectLst/>
                <a:latin typeface="+mj-lt"/>
                <a:ea typeface="+mj-ea"/>
                <a:cs typeface="+mj-cs"/>
                <a:sym typeface="等线"/>
              </a:rPr>
              <a:t>培养具有管理思维和管控意识，会计核算与财务管理能力兼备，能够胜任企业专业岗位职业需求的管理型财务人员。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347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1561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75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359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1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</a:t>
            </a:r>
            <a:r>
              <a:rPr lang="en-US" altLang="zh-CN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财务实习平台</a:t>
            </a:r>
            <a:r>
              <a:rPr lang="zh-CN" altLang="en-US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上海财经大学</a:t>
            </a:r>
            <a:r>
              <a:rPr lang="zh-CN" altLang="en-US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联合出品并进行教学验证，同时得到北京联合大学、浙江金融职业学院、山西省财政税务专科学校等众多院校教学好评，是一款贴近企业</a:t>
            </a:r>
            <a:r>
              <a:rPr lang="zh-CN" altLang="en-US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真实业务</a:t>
            </a:r>
            <a:r>
              <a:rPr lang="zh-CN" altLang="en-US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岗位胜任力</a:t>
            </a:r>
            <a:r>
              <a:rPr lang="zh-CN" altLang="zh-CN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进阶实习</a:t>
            </a:r>
            <a:r>
              <a:rPr lang="zh-CN" altLang="zh-CN" kern="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平台</a:t>
            </a:r>
            <a:r>
              <a:rPr lang="zh-CN" altLang="en-US" kern="1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公司项目\2015项目\用友\用友新道\PPT模板\6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未标题-1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82" y="432575"/>
            <a:ext cx="3648405" cy="596159"/>
          </a:xfrm>
          <a:prstGeom prst="rect">
            <a:avLst/>
          </a:prstGeom>
        </p:spPr>
      </p:pic>
      <p:pic>
        <p:nvPicPr>
          <p:cNvPr id="6" name="图片 5" descr="二维码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6480" y="5349213"/>
            <a:ext cx="1220755" cy="122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2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9" name="平行四边形 8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E606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732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圆角矩形 3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199851" y="356659"/>
            <a:ext cx="9992149" cy="6501341"/>
            <a:chOff x="1649888" y="267494"/>
            <a:chExt cx="7494112" cy="48760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92852" y="267494"/>
              <a:ext cx="5651148" cy="4876006"/>
            </a:xfrm>
            <a:custGeom>
              <a:avLst/>
              <a:gdLst>
                <a:gd name="connsiteX0" fmla="*/ 2879348 w 5651148"/>
                <a:gd name="connsiteY0" fmla="*/ 0 h 4876006"/>
                <a:gd name="connsiteX1" fmla="*/ 5630175 w 5651148"/>
                <a:gd name="connsiteY1" fmla="*/ 2023801 h 4876006"/>
                <a:gd name="connsiteX2" fmla="*/ 5651148 w 5651148"/>
                <a:gd name="connsiteY2" fmla="*/ 2105369 h 4876006"/>
                <a:gd name="connsiteX3" fmla="*/ 5651148 w 5651148"/>
                <a:gd name="connsiteY3" fmla="*/ 3655272 h 4876006"/>
                <a:gd name="connsiteX4" fmla="*/ 5630175 w 5651148"/>
                <a:gd name="connsiteY4" fmla="*/ 3736839 h 4876006"/>
                <a:gd name="connsiteX5" fmla="*/ 5101943 w 5651148"/>
                <a:gd name="connsiteY5" fmla="*/ 4712471 h 4876006"/>
                <a:gd name="connsiteX6" fmla="*/ 4953313 w 5651148"/>
                <a:gd name="connsiteY6" fmla="*/ 4876006 h 4876006"/>
                <a:gd name="connsiteX7" fmla="*/ 805384 w 5651148"/>
                <a:gd name="connsiteY7" fmla="*/ 4876006 h 4876006"/>
                <a:gd name="connsiteX8" fmla="*/ 656753 w 5651148"/>
                <a:gd name="connsiteY8" fmla="*/ 4712471 h 4876006"/>
                <a:gd name="connsiteX9" fmla="*/ 2776 w 5651148"/>
                <a:gd name="connsiteY9" fmla="*/ 3028541 h 4876006"/>
                <a:gd name="connsiteX10" fmla="*/ 0 w 5651148"/>
                <a:gd name="connsiteY10" fmla="*/ 2918735 h 4876006"/>
                <a:gd name="connsiteX11" fmla="*/ 93562 w 5651148"/>
                <a:gd name="connsiteY11" fmla="*/ 3063442 h 4876006"/>
                <a:gd name="connsiteX12" fmla="*/ 270027 w 5651148"/>
                <a:gd name="connsiteY12" fmla="*/ 3469345 h 4876006"/>
                <a:gd name="connsiteX13" fmla="*/ 286973 w 5651148"/>
                <a:gd name="connsiteY13" fmla="*/ 3533446 h 4876006"/>
                <a:gd name="connsiteX14" fmla="*/ 1158882 w 5651148"/>
                <a:gd name="connsiteY14" fmla="*/ 948047 h 4876006"/>
                <a:gd name="connsiteX15" fmla="*/ 1149648 w 5651148"/>
                <a:gd name="connsiteY15" fmla="*/ 955240 h 4876006"/>
                <a:gd name="connsiteX16" fmla="*/ 558535 w 5651148"/>
                <a:gd name="connsiteY16" fmla="*/ 1245302 h 4876006"/>
                <a:gd name="connsiteX17" fmla="*/ 498758 w 5651148"/>
                <a:gd name="connsiteY17" fmla="*/ 1259453 h 4876006"/>
                <a:gd name="connsiteX18" fmla="*/ 656753 w 5651148"/>
                <a:gd name="connsiteY18" fmla="*/ 1048169 h 4876006"/>
                <a:gd name="connsiteX19" fmla="*/ 2879348 w 5651148"/>
                <a:gd name="connsiteY19" fmla="*/ 0 h 487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1148" h="4876006">
                  <a:moveTo>
                    <a:pt x="2879348" y="0"/>
                  </a:moveTo>
                  <a:cubicBezTo>
                    <a:pt x="4171838" y="0"/>
                    <a:pt x="5265493" y="851313"/>
                    <a:pt x="5630175" y="2023801"/>
                  </a:cubicBezTo>
                  <a:lnTo>
                    <a:pt x="5651148" y="2105369"/>
                  </a:lnTo>
                  <a:lnTo>
                    <a:pt x="5651148" y="3655272"/>
                  </a:lnTo>
                  <a:lnTo>
                    <a:pt x="5630175" y="3736839"/>
                  </a:lnTo>
                  <a:cubicBezTo>
                    <a:pt x="5517965" y="4097605"/>
                    <a:pt x="5336740" y="4427963"/>
                    <a:pt x="5101943" y="4712471"/>
                  </a:cubicBezTo>
                  <a:lnTo>
                    <a:pt x="4953313" y="4876006"/>
                  </a:lnTo>
                  <a:lnTo>
                    <a:pt x="805384" y="4876006"/>
                  </a:lnTo>
                  <a:lnTo>
                    <a:pt x="656753" y="4712471"/>
                  </a:lnTo>
                  <a:cubicBezTo>
                    <a:pt x="275208" y="4250146"/>
                    <a:pt x="35127" y="3666746"/>
                    <a:pt x="2776" y="3028541"/>
                  </a:cubicBezTo>
                  <a:lnTo>
                    <a:pt x="0" y="2918735"/>
                  </a:lnTo>
                  <a:lnTo>
                    <a:pt x="93562" y="3063442"/>
                  </a:lnTo>
                  <a:cubicBezTo>
                    <a:pt x="165908" y="3190258"/>
                    <a:pt x="225088" y="3326411"/>
                    <a:pt x="270027" y="3469345"/>
                  </a:cubicBezTo>
                  <a:lnTo>
                    <a:pt x="286973" y="3533446"/>
                  </a:lnTo>
                  <a:lnTo>
                    <a:pt x="1158882" y="948047"/>
                  </a:lnTo>
                  <a:lnTo>
                    <a:pt x="1149648" y="955240"/>
                  </a:lnTo>
                  <a:cubicBezTo>
                    <a:pt x="966163" y="1085029"/>
                    <a:pt x="766420" y="1183273"/>
                    <a:pt x="558535" y="1245302"/>
                  </a:cubicBezTo>
                  <a:lnTo>
                    <a:pt x="498758" y="1259453"/>
                  </a:lnTo>
                  <a:lnTo>
                    <a:pt x="656753" y="1048169"/>
                  </a:lnTo>
                  <a:cubicBezTo>
                    <a:pt x="1185046" y="408026"/>
                    <a:pt x="1984547" y="0"/>
                    <a:pt x="2879348" y="0"/>
                  </a:cubicBez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9888" y="958531"/>
              <a:ext cx="2341723" cy="2227699"/>
            </a:xfrm>
            <a:custGeom>
              <a:avLst/>
              <a:gdLst>
                <a:gd name="connsiteX0" fmla="*/ 551646 w 2341723"/>
                <a:gd name="connsiteY0" fmla="*/ 0 h 2227699"/>
                <a:gd name="connsiteX1" fmla="*/ 609751 w 2341723"/>
                <a:gd name="connsiteY1" fmla="*/ 70716 h 2227699"/>
                <a:gd name="connsiteX2" fmla="*/ 1331806 w 2341723"/>
                <a:gd name="connsiteY2" fmla="*/ 541006 h 2227699"/>
                <a:gd name="connsiteX3" fmla="*/ 2191201 w 2341723"/>
                <a:gd name="connsiteY3" fmla="*/ 604050 h 2227699"/>
                <a:gd name="connsiteX4" fmla="*/ 2341723 w 2341723"/>
                <a:gd name="connsiteY4" fmla="*/ 568417 h 2227699"/>
                <a:gd name="connsiteX5" fmla="*/ 2333906 w 2341723"/>
                <a:gd name="connsiteY5" fmla="*/ 578870 h 2227699"/>
                <a:gd name="connsiteX6" fmla="*/ 1841993 w 2341723"/>
                <a:gd name="connsiteY6" fmla="*/ 2189284 h 2227699"/>
                <a:gd name="connsiteX7" fmla="*/ 1842965 w 2341723"/>
                <a:gd name="connsiteY7" fmla="*/ 2227699 h 2227699"/>
                <a:gd name="connsiteX8" fmla="*/ 1818270 w 2341723"/>
                <a:gd name="connsiteY8" fmla="*/ 2189506 h 2227699"/>
                <a:gd name="connsiteX9" fmla="*/ 959018 w 2341723"/>
                <a:gd name="connsiteY9" fmla="*/ 1552241 h 2227699"/>
                <a:gd name="connsiteX10" fmla="*/ 5602 w 2341723"/>
                <a:gd name="connsiteY10" fmla="*/ 1508276 h 2227699"/>
                <a:gd name="connsiteX11" fmla="*/ 0 w 2341723"/>
                <a:gd name="connsiteY11" fmla="*/ 1509870 h 2227699"/>
                <a:gd name="connsiteX12" fmla="*/ 104097 w 2341723"/>
                <a:gd name="connsiteY12" fmla="*/ 1415261 h 2227699"/>
                <a:gd name="connsiteX13" fmla="*/ 576672 w 2341723"/>
                <a:gd name="connsiteY13" fmla="*/ 274364 h 2227699"/>
                <a:gd name="connsiteX14" fmla="*/ 568342 w 2341723"/>
                <a:gd name="connsiteY14" fmla="*/ 109396 h 2227699"/>
                <a:gd name="connsiteX15" fmla="*/ 551646 w 2341723"/>
                <a:gd name="connsiteY15" fmla="*/ 0 h 22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41723" h="2227699">
                  <a:moveTo>
                    <a:pt x="551646" y="0"/>
                  </a:moveTo>
                  <a:lnTo>
                    <a:pt x="609751" y="70716"/>
                  </a:lnTo>
                  <a:cubicBezTo>
                    <a:pt x="804950" y="281881"/>
                    <a:pt x="1048504" y="445464"/>
                    <a:pt x="1331806" y="541006"/>
                  </a:cubicBezTo>
                  <a:cubicBezTo>
                    <a:pt x="1615109" y="636548"/>
                    <a:pt x="1907987" y="653874"/>
                    <a:pt x="2191201" y="604050"/>
                  </a:cubicBezTo>
                  <a:lnTo>
                    <a:pt x="2341723" y="568417"/>
                  </a:lnTo>
                  <a:lnTo>
                    <a:pt x="2333906" y="578870"/>
                  </a:lnTo>
                  <a:cubicBezTo>
                    <a:pt x="2023338" y="1038572"/>
                    <a:pt x="1841993" y="1592750"/>
                    <a:pt x="1841993" y="2189284"/>
                  </a:cubicBezTo>
                  <a:lnTo>
                    <a:pt x="1842965" y="2227699"/>
                  </a:lnTo>
                  <a:lnTo>
                    <a:pt x="1818270" y="2189506"/>
                  </a:lnTo>
                  <a:cubicBezTo>
                    <a:pt x="1605168" y="1897410"/>
                    <a:pt x="1313146" y="1671669"/>
                    <a:pt x="959018" y="1552241"/>
                  </a:cubicBezTo>
                  <a:cubicBezTo>
                    <a:pt x="644238" y="1446084"/>
                    <a:pt x="317635" y="1436490"/>
                    <a:pt x="5602" y="1508276"/>
                  </a:cubicBezTo>
                  <a:lnTo>
                    <a:pt x="0" y="1509870"/>
                  </a:lnTo>
                  <a:lnTo>
                    <a:pt x="104097" y="1415261"/>
                  </a:lnTo>
                  <a:cubicBezTo>
                    <a:pt x="396078" y="1123280"/>
                    <a:pt x="576672" y="719912"/>
                    <a:pt x="576672" y="274364"/>
                  </a:cubicBezTo>
                  <a:cubicBezTo>
                    <a:pt x="576672" y="218671"/>
                    <a:pt x="573850" y="163636"/>
                    <a:pt x="568342" y="109396"/>
                  </a:cubicBezTo>
                  <a:lnTo>
                    <a:pt x="551646" y="0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93819" y="1215152"/>
              <a:ext cx="1159854" cy="2585399"/>
            </a:xfrm>
            <a:custGeom>
              <a:avLst/>
              <a:gdLst>
                <a:gd name="connsiteX0" fmla="*/ 1159854 w 1159854"/>
                <a:gd name="connsiteY0" fmla="*/ 0 h 2585399"/>
                <a:gd name="connsiteX1" fmla="*/ 287945 w 1159854"/>
                <a:gd name="connsiteY1" fmla="*/ 2585399 h 2585399"/>
                <a:gd name="connsiteX2" fmla="*/ 270999 w 1159854"/>
                <a:gd name="connsiteY2" fmla="*/ 2521298 h 2585399"/>
                <a:gd name="connsiteX3" fmla="*/ 94534 w 1159854"/>
                <a:gd name="connsiteY3" fmla="*/ 2115395 h 2585399"/>
                <a:gd name="connsiteX4" fmla="*/ 972 w 1159854"/>
                <a:gd name="connsiteY4" fmla="*/ 1970688 h 2585399"/>
                <a:gd name="connsiteX5" fmla="*/ 0 w 1159854"/>
                <a:gd name="connsiteY5" fmla="*/ 1932273 h 2585399"/>
                <a:gd name="connsiteX6" fmla="*/ 491913 w 1159854"/>
                <a:gd name="connsiteY6" fmla="*/ 321859 h 2585399"/>
                <a:gd name="connsiteX7" fmla="*/ 499730 w 1159854"/>
                <a:gd name="connsiteY7" fmla="*/ 311406 h 2585399"/>
                <a:gd name="connsiteX8" fmla="*/ 559507 w 1159854"/>
                <a:gd name="connsiteY8" fmla="*/ 297255 h 2585399"/>
                <a:gd name="connsiteX9" fmla="*/ 1150620 w 1159854"/>
                <a:gd name="connsiteY9" fmla="*/ 7193 h 2585399"/>
                <a:gd name="connsiteX10" fmla="*/ 1159854 w 1159854"/>
                <a:gd name="connsiteY10" fmla="*/ 0 h 258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9854" h="2585399">
                  <a:moveTo>
                    <a:pt x="1159854" y="0"/>
                  </a:moveTo>
                  <a:lnTo>
                    <a:pt x="287945" y="2585399"/>
                  </a:lnTo>
                  <a:lnTo>
                    <a:pt x="270999" y="2521298"/>
                  </a:lnTo>
                  <a:cubicBezTo>
                    <a:pt x="226060" y="2378364"/>
                    <a:pt x="166880" y="2242211"/>
                    <a:pt x="94534" y="2115395"/>
                  </a:cubicBezTo>
                  <a:lnTo>
                    <a:pt x="972" y="1970688"/>
                  </a:lnTo>
                  <a:lnTo>
                    <a:pt x="0" y="1932273"/>
                  </a:lnTo>
                  <a:cubicBezTo>
                    <a:pt x="0" y="1335739"/>
                    <a:pt x="181345" y="781561"/>
                    <a:pt x="491913" y="321859"/>
                  </a:cubicBezTo>
                  <a:lnTo>
                    <a:pt x="499730" y="311406"/>
                  </a:lnTo>
                  <a:lnTo>
                    <a:pt x="559507" y="297255"/>
                  </a:lnTo>
                  <a:cubicBezTo>
                    <a:pt x="767392" y="235226"/>
                    <a:pt x="967135" y="136982"/>
                    <a:pt x="1150620" y="7193"/>
                  </a:cubicBezTo>
                  <a:lnTo>
                    <a:pt x="1159854" y="0"/>
                  </a:lnTo>
                  <a:close/>
                </a:path>
              </a:pathLst>
            </a:custGeom>
          </p:spPr>
        </p:pic>
      </p:grpSp>
      <p:sp>
        <p:nvSpPr>
          <p:cNvPr id="9" name="任意多边形 8"/>
          <p:cNvSpPr/>
          <p:nvPr userDrawn="1"/>
        </p:nvSpPr>
        <p:spPr>
          <a:xfrm>
            <a:off x="-20973" y="0"/>
            <a:ext cx="2996479" cy="3757627"/>
          </a:xfrm>
          <a:custGeom>
            <a:avLst/>
            <a:gdLst>
              <a:gd name="connsiteX0" fmla="*/ 0 w 2247359"/>
              <a:gd name="connsiteY0" fmla="*/ 0 h 2818220"/>
              <a:gd name="connsiteX1" fmla="*/ 1648808 w 2247359"/>
              <a:gd name="connsiteY1" fmla="*/ 0 h 2818220"/>
              <a:gd name="connsiteX2" fmla="*/ 1672050 w 2247359"/>
              <a:gd name="connsiteY2" fmla="*/ 17380 h 2818220"/>
              <a:gd name="connsiteX3" fmla="*/ 2247359 w 2247359"/>
              <a:gd name="connsiteY3" fmla="*/ 1237297 h 2818220"/>
              <a:gd name="connsiteX4" fmla="*/ 666436 w 2247359"/>
              <a:gd name="connsiteY4" fmla="*/ 2818220 h 2818220"/>
              <a:gd name="connsiteX5" fmla="*/ 51069 w 2247359"/>
              <a:gd name="connsiteY5" fmla="*/ 2693983 h 2818220"/>
              <a:gd name="connsiteX6" fmla="*/ 0 w 2247359"/>
              <a:gd name="connsiteY6" fmla="*/ 2669382 h 2818220"/>
              <a:gd name="connsiteX7" fmla="*/ 0 w 2247359"/>
              <a:gd name="connsiteY7" fmla="*/ 0 h 28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7359" h="2818220">
                <a:moveTo>
                  <a:pt x="0" y="0"/>
                </a:moveTo>
                <a:lnTo>
                  <a:pt x="1648808" y="0"/>
                </a:lnTo>
                <a:lnTo>
                  <a:pt x="1672050" y="17380"/>
                </a:lnTo>
                <a:cubicBezTo>
                  <a:pt x="2023406" y="307344"/>
                  <a:pt x="2247359" y="746167"/>
                  <a:pt x="2247359" y="1237297"/>
                </a:cubicBezTo>
                <a:cubicBezTo>
                  <a:pt x="2247359" y="2110417"/>
                  <a:pt x="1539556" y="2818220"/>
                  <a:pt x="666436" y="2818220"/>
                </a:cubicBezTo>
                <a:cubicBezTo>
                  <a:pt x="448156" y="2818220"/>
                  <a:pt x="240208" y="2773982"/>
                  <a:pt x="51069" y="2693983"/>
                </a:cubicBezTo>
                <a:lnTo>
                  <a:pt x="0" y="2669382"/>
                </a:lnTo>
                <a:lnTo>
                  <a:pt x="0" y="0"/>
                </a:lnTo>
                <a:close/>
              </a:path>
            </a:pathLst>
          </a:custGeom>
          <a:solidFill>
            <a:srgbClr val="E60618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>
              <a:spcAft>
                <a:spcPts val="1600"/>
              </a:spcAft>
            </a:pPr>
            <a:endParaRPr lang="zh-CN" altLang="en-US" sz="32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84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37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2670"/>
            <a:ext cx="7392253" cy="53765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8246" y="4581129"/>
            <a:ext cx="1056117" cy="874065"/>
          </a:xfrm>
          <a:prstGeom prst="rect">
            <a:avLst/>
          </a:prstGeom>
        </p:spPr>
      </p:pic>
      <p:pic>
        <p:nvPicPr>
          <p:cNvPr id="14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806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oup 207"/>
          <p:cNvGrpSpPr/>
          <p:nvPr/>
        </p:nvGrpSpPr>
        <p:grpSpPr>
          <a:xfrm>
            <a:off x="-1" y="-3"/>
            <a:ext cx="1877225" cy="1142067"/>
            <a:chOff x="-2" y="-2"/>
            <a:chExt cx="3754449" cy="2284130"/>
          </a:xfrm>
        </p:grpSpPr>
        <p:sp>
          <p:nvSpPr>
            <p:cNvPr id="200" name="Shape 200"/>
            <p:cNvSpPr/>
            <p:nvPr/>
          </p:nvSpPr>
          <p:spPr>
            <a:xfrm>
              <a:off x="-3" y="847998"/>
              <a:ext cx="1436130" cy="1436131"/>
            </a:xfrm>
            <a:prstGeom prst="rect">
              <a:avLst/>
            </a:prstGeom>
            <a:solidFill>
              <a:srgbClr val="028842"/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88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400" b="1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-3" y="-3"/>
              <a:ext cx="2024260" cy="848003"/>
            </a:xfrm>
            <a:prstGeom prst="rect">
              <a:avLst/>
            </a:prstGeom>
            <a:solidFill>
              <a:srgbClr val="028842"/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1436127" y="847998"/>
              <a:ext cx="588130" cy="588130"/>
            </a:xfrm>
            <a:prstGeom prst="rect">
              <a:avLst/>
            </a:prstGeom>
            <a:solidFill>
              <a:srgbClr val="028842">
                <a:alpha val="30000"/>
              </a:srgbClr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Shape 203"/>
            <p:cNvSpPr/>
            <p:nvPr/>
          </p:nvSpPr>
          <p:spPr>
            <a:xfrm>
              <a:off x="2024256" y="847998"/>
              <a:ext cx="588131" cy="588130"/>
            </a:xfrm>
            <a:prstGeom prst="rect">
              <a:avLst/>
            </a:prstGeom>
            <a:solidFill>
              <a:srgbClr val="028842"/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1436127" y="1695998"/>
              <a:ext cx="588130" cy="588131"/>
            </a:xfrm>
            <a:prstGeom prst="rect">
              <a:avLst/>
            </a:prstGeom>
            <a:solidFill>
              <a:srgbClr val="028842">
                <a:alpha val="60000"/>
              </a:srgbClr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2369609" y="1193352"/>
              <a:ext cx="1090776" cy="1090775"/>
            </a:xfrm>
            <a:prstGeom prst="rect">
              <a:avLst/>
            </a:prstGeom>
            <a:solidFill>
              <a:srgbClr val="028842">
                <a:alpha val="50000"/>
              </a:srgbClr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Shape 206"/>
            <p:cNvSpPr/>
            <p:nvPr/>
          </p:nvSpPr>
          <p:spPr>
            <a:xfrm>
              <a:off x="3166318" y="899286"/>
              <a:ext cx="588130" cy="588130"/>
            </a:xfrm>
            <a:prstGeom prst="rect">
              <a:avLst/>
            </a:prstGeom>
            <a:solidFill>
              <a:srgbClr val="028842">
                <a:alpha val="30000"/>
              </a:srgbClr>
            </a:solidFill>
            <a:ln w="12700" cap="flat">
              <a:noFill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77" hangingPunct="1">
                <a:defRPr sz="36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800" kern="1200">
                <a:solidFill>
                  <a:srgbClr val="FFFFFF"/>
                </a:solidFill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" name="Shape 208"/>
          <p:cNvSpPr>
            <a:spLocks noGrp="1"/>
          </p:cNvSpPr>
          <p:nvPr>
            <p:ph type="body" sz="quarter" idx="1"/>
          </p:nvPr>
        </p:nvSpPr>
        <p:spPr>
          <a:xfrm>
            <a:off x="1920859" y="380211"/>
            <a:ext cx="7427911" cy="770503"/>
          </a:xfrm>
          <a:prstGeom prst="rect">
            <a:avLst/>
          </a:prstGeom>
        </p:spPr>
        <p:txBody>
          <a:bodyPr lIns="91438" tIns="91438" rIns="91438" bIns="91438"/>
          <a:lstStyle>
            <a:lvl1pPr marL="0" indent="0" defTabSz="914377">
              <a:lnSpc>
                <a:spcPct val="90000"/>
              </a:lnSpc>
              <a:buSzTx/>
              <a:buFontTx/>
              <a:buNone/>
              <a:defRPr sz="3200" b="1">
                <a:solidFill>
                  <a:srgbClr val="028842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533387" indent="-304792" defTabSz="914377">
              <a:lnSpc>
                <a:spcPct val="90000"/>
              </a:lnSpc>
              <a:buFontTx/>
              <a:buChar char="•"/>
              <a:defRPr sz="3200" b="1">
                <a:solidFill>
                  <a:srgbClr val="028842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2pPr>
            <a:lvl3pPr marL="822939" indent="-365751" defTabSz="914377">
              <a:lnSpc>
                <a:spcPct val="90000"/>
              </a:lnSpc>
              <a:buFontTx/>
              <a:defRPr sz="3200" b="1">
                <a:solidFill>
                  <a:srgbClr val="028842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3pPr>
            <a:lvl4pPr marL="1092173" indent="-406390" defTabSz="914377">
              <a:lnSpc>
                <a:spcPct val="90000"/>
              </a:lnSpc>
              <a:buFontTx/>
              <a:buChar char="•"/>
              <a:defRPr sz="3200" b="1">
                <a:solidFill>
                  <a:srgbClr val="028842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4pPr>
            <a:lvl5pPr marL="1320767" indent="-406390" defTabSz="914377">
              <a:lnSpc>
                <a:spcPct val="90000"/>
              </a:lnSpc>
              <a:buFontTx/>
              <a:buChar char="•"/>
              <a:defRPr sz="3200" b="1">
                <a:solidFill>
                  <a:srgbClr val="028842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09" name="Shape 209"/>
          <p:cNvSpPr>
            <a:spLocks noGrp="1"/>
          </p:cNvSpPr>
          <p:nvPr>
            <p:ph type="sldNum" sz="quarter" idx="2"/>
          </p:nvPr>
        </p:nvSpPr>
        <p:spPr>
          <a:xfrm>
            <a:off x="8479970" y="6221731"/>
            <a:ext cx="257631" cy="269240"/>
          </a:xfrm>
          <a:prstGeom prst="rect">
            <a:avLst/>
          </a:prstGeom>
        </p:spPr>
        <p:txBody>
          <a:bodyPr lIns="91438" tIns="91438" rIns="91438" bIns="91438"/>
          <a:lstStyle>
            <a:lvl1pPr defTabSz="914377">
              <a:defRPr sz="1200">
                <a:solidFill>
                  <a:srgbClr val="000000"/>
                </a:solidFill>
              </a:defRPr>
            </a:lvl1pPr>
          </a:lstStyle>
          <a:p>
            <a:pPr hangingPunct="1"/>
            <a:fld id="{86CB4B4D-7CA3-9044-876B-883B54F8677D}" type="slidenum">
              <a:rPr kern="1200"/>
              <a:pPr hangingPunct="1"/>
              <a:t>‹#›</a:t>
            </a:fld>
            <a:endParaRPr kern="1200"/>
          </a:p>
        </p:txBody>
      </p:sp>
    </p:spTree>
    <p:extLst>
      <p:ext uri="{BB962C8B-B14F-4D97-AF65-F5344CB8AC3E}">
        <p14:creationId xmlns:p14="http://schemas.microsoft.com/office/powerpoint/2010/main" val="3091425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17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9" name="平行四边形 8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E606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2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1" b="348"/>
          <a:stretch/>
        </p:blipFill>
        <p:spPr>
          <a:xfrm>
            <a:off x="3245" y="2"/>
            <a:ext cx="12192000" cy="3813041"/>
          </a:xfrm>
          <a:prstGeom prst="rect">
            <a:avLst/>
          </a:prstGeom>
        </p:spPr>
      </p:pic>
      <p:sp>
        <p:nvSpPr>
          <p:cNvPr id="5" name="等腰三角形 4"/>
          <p:cNvSpPr/>
          <p:nvPr userDrawn="1"/>
        </p:nvSpPr>
        <p:spPr>
          <a:xfrm rot="10800000">
            <a:off x="3599723" y="0"/>
            <a:ext cx="5138277" cy="1796819"/>
          </a:xfrm>
          <a:prstGeom prst="triangle">
            <a:avLst>
              <a:gd name="adj" fmla="val 50563"/>
            </a:avLst>
          </a:prstGeom>
          <a:solidFill>
            <a:srgbClr val="E8312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 userDrawn="1"/>
        </p:nvSpPr>
        <p:spPr>
          <a:xfrm rot="10800000">
            <a:off x="4396274" y="-5"/>
            <a:ext cx="3500804" cy="1224207"/>
          </a:xfrm>
          <a:prstGeom prst="triangle">
            <a:avLst>
              <a:gd name="adj" fmla="val 50563"/>
            </a:avLst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98" y="191666"/>
            <a:ext cx="954553" cy="59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14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0022278" y="6294590"/>
            <a:ext cx="1959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1"/>
            <a:r>
              <a:rPr lang="en-US" altLang="zh-CN" sz="1600" kern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www.seentao.com</a:t>
            </a:r>
            <a:endParaRPr lang="zh-CN" altLang="en-US" sz="16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0234373" y="4804057"/>
            <a:ext cx="1536171" cy="1536171"/>
          </a:xfrm>
          <a:prstGeom prst="rect">
            <a:avLst/>
          </a:prstGeom>
          <a:solidFill>
            <a:srgbClr val="E831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3" name="图片 12" descr="二维码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007" y="5074691"/>
            <a:ext cx="994904" cy="99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76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1234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49607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9" name="平行四边形 8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1222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0633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02013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94704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9494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474748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88317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016006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2242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2" descr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82" y="205815"/>
            <a:ext cx="11492838" cy="6459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图片 3" descr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36977"/>
            <a:ext cx="12192000" cy="401053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3946" y="6221731"/>
            <a:ext cx="273654" cy="269239"/>
          </a:xfrm>
          <a:prstGeom prst="rect">
            <a:avLst/>
          </a:prstGeom>
        </p:spPr>
        <p:txBody>
          <a:bodyPr anchor="ctr"/>
          <a:lstStyle>
            <a:lvl1pPr>
              <a:defRPr sz="1200" b="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453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407701" y="299544"/>
            <a:ext cx="5472608" cy="557411"/>
          </a:xfrm>
          <a:prstGeom prst="rect">
            <a:avLst/>
          </a:prstGeom>
        </p:spPr>
        <p:txBody>
          <a:bodyPr/>
          <a:lstStyle>
            <a:lvl1pPr algn="ctr">
              <a:defRPr lang="zh-CN" altLang="en-US" sz="3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Tai Le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921878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407701" y="299544"/>
            <a:ext cx="5472608" cy="557411"/>
          </a:xfrm>
          <a:prstGeom prst="rect">
            <a:avLst/>
          </a:prstGeom>
        </p:spPr>
        <p:txBody>
          <a:bodyPr/>
          <a:lstStyle>
            <a:lvl1pPr algn="ctr">
              <a:defRPr lang="zh-CN" altLang="en-US" sz="3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Tai Le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47204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479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961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728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224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636959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3" name="平行四边形 12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429" y="260648"/>
            <a:ext cx="772075" cy="48005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" y="5733256"/>
            <a:ext cx="60959" cy="1124744"/>
          </a:xfrm>
          <a:prstGeom prst="rect">
            <a:avLst/>
          </a:prstGeom>
          <a:solidFill>
            <a:srgbClr val="E83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609600" y="347879"/>
            <a:ext cx="4814325" cy="557411"/>
          </a:xfrm>
          <a:prstGeom prst="rect">
            <a:avLst/>
          </a:prstGeom>
        </p:spPr>
        <p:txBody>
          <a:bodyPr/>
          <a:lstStyle>
            <a:lvl1pPr algn="l">
              <a:defRPr sz="2667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879161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297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9" descr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82" y="205815"/>
            <a:ext cx="11492838" cy="6459928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3946" y="6221731"/>
            <a:ext cx="273654" cy="269239"/>
          </a:xfrm>
          <a:prstGeom prst="rect">
            <a:avLst/>
          </a:prstGeom>
        </p:spPr>
        <p:txBody>
          <a:bodyPr anchor="ctr"/>
          <a:lstStyle>
            <a:lvl1pPr>
              <a:defRPr sz="1200" b="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4554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8009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endParaRPr lang="zh-CN" altLang="en-US" sz="3200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941" y="288224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48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71" y="398520"/>
            <a:ext cx="665949" cy="438194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标题文本"/>
          <p:cNvSpPr txBox="1">
            <a:spLocks noGrp="1"/>
          </p:cNvSpPr>
          <p:nvPr>
            <p:ph type="title"/>
          </p:nvPr>
        </p:nvSpPr>
        <p:spPr>
          <a:xfrm>
            <a:off x="1142750" y="288999"/>
            <a:ext cx="5568622" cy="67207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EA1F1B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标题文本</a:t>
            </a:r>
          </a:p>
        </p:txBody>
      </p:sp>
      <p:pic>
        <p:nvPicPr>
          <p:cNvPr id="51" name="图片 6" descr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522" y="356658"/>
            <a:ext cx="1069899" cy="480056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3946" y="6221731"/>
            <a:ext cx="273654" cy="269239"/>
          </a:xfrm>
          <a:prstGeom prst="rect">
            <a:avLst/>
          </a:prstGeom>
        </p:spPr>
        <p:txBody>
          <a:bodyPr anchor="ctr"/>
          <a:lstStyle>
            <a:lvl1pPr>
              <a:defRPr sz="1200" b="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78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267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rot="19584725">
            <a:off x="218115" y="-241363"/>
            <a:ext cx="581268" cy="1097537"/>
          </a:xfrm>
          <a:custGeom>
            <a:avLst/>
            <a:gdLst>
              <a:gd name="connsiteX0" fmla="*/ 24988 w 435951"/>
              <a:gd name="connsiteY0" fmla="*/ 0 h 823153"/>
              <a:gd name="connsiteX1" fmla="*/ 435951 w 435951"/>
              <a:gd name="connsiteY1" fmla="*/ 272918 h 823153"/>
              <a:gd name="connsiteX2" fmla="*/ 435951 w 435951"/>
              <a:gd name="connsiteY2" fmla="*/ 777945 h 823153"/>
              <a:gd name="connsiteX3" fmla="*/ 390743 w 435951"/>
              <a:gd name="connsiteY3" fmla="*/ 823153 h 823153"/>
              <a:gd name="connsiteX4" fmla="*/ 45208 w 435951"/>
              <a:gd name="connsiteY4" fmla="*/ 823153 h 823153"/>
              <a:gd name="connsiteX5" fmla="*/ 0 w 435951"/>
              <a:gd name="connsiteY5" fmla="*/ 777945 h 823153"/>
              <a:gd name="connsiteX6" fmla="*/ 0 w 435951"/>
              <a:gd name="connsiteY6" fmla="*/ 37626 h 82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951" h="823153">
                <a:moveTo>
                  <a:pt x="24988" y="0"/>
                </a:moveTo>
                <a:lnTo>
                  <a:pt x="435951" y="272918"/>
                </a:lnTo>
                <a:lnTo>
                  <a:pt x="435951" y="777945"/>
                </a:lnTo>
                <a:cubicBezTo>
                  <a:pt x="435951" y="802913"/>
                  <a:pt x="415711" y="823153"/>
                  <a:pt x="390743" y="823153"/>
                </a:cubicBezTo>
                <a:lnTo>
                  <a:pt x="45208" y="823153"/>
                </a:lnTo>
                <a:cubicBezTo>
                  <a:pt x="20240" y="823153"/>
                  <a:pt x="0" y="802913"/>
                  <a:pt x="0" y="777945"/>
                </a:cubicBezTo>
                <a:lnTo>
                  <a:pt x="0" y="376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08226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公司项目\2015项目\用友\用友新道\PPT模板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555" y="260648"/>
            <a:ext cx="796187" cy="48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 userDrawn="1"/>
        </p:nvSpPr>
        <p:spPr>
          <a:xfrm>
            <a:off x="328404" y="287115"/>
            <a:ext cx="192021" cy="672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平行四边形 8"/>
          <p:cNvSpPr/>
          <p:nvPr userDrawn="1"/>
        </p:nvSpPr>
        <p:spPr>
          <a:xfrm rot="5400000">
            <a:off x="150867" y="519325"/>
            <a:ext cx="547092" cy="192023"/>
          </a:xfrm>
          <a:prstGeom prst="parallelogram">
            <a:avLst>
              <a:gd name="adj" fmla="val 81913"/>
            </a:avLst>
          </a:prstGeom>
          <a:solidFill>
            <a:srgbClr val="BED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563792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35.xml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41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31" Type="http://schemas.openxmlformats.org/officeDocument/2006/relationships/slideLayout" Target="../slideLayouts/slideLayout40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6.xml"/><Relationship Id="rId30" Type="http://schemas.openxmlformats.org/officeDocument/2006/relationships/slideLayout" Target="../slideLayouts/slideLayout39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/>
          <p:nvPr/>
        </p:nvSpPr>
        <p:spPr>
          <a:xfrm>
            <a:off x="-2" y="6718040"/>
            <a:ext cx="4064005" cy="139961"/>
          </a:xfrm>
          <a:prstGeom prst="rect">
            <a:avLst/>
          </a:prstGeom>
          <a:solidFill>
            <a:srgbClr val="9C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3" name="矩形 20"/>
          <p:cNvSpPr/>
          <p:nvPr/>
        </p:nvSpPr>
        <p:spPr>
          <a:xfrm>
            <a:off x="4063998" y="6718040"/>
            <a:ext cx="4064004" cy="139961"/>
          </a:xfrm>
          <a:prstGeom prst="rect">
            <a:avLst/>
          </a:prstGeom>
          <a:solidFill>
            <a:srgbClr val="E6001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4" name="矩形 21"/>
          <p:cNvSpPr/>
          <p:nvPr/>
        </p:nvSpPr>
        <p:spPr>
          <a:xfrm>
            <a:off x="8127999" y="6718040"/>
            <a:ext cx="4064003" cy="139961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5" name="矩形 18"/>
          <p:cNvSpPr/>
          <p:nvPr/>
        </p:nvSpPr>
        <p:spPr>
          <a:xfrm>
            <a:off x="375138" y="0"/>
            <a:ext cx="844061" cy="88901"/>
          </a:xfrm>
          <a:prstGeom prst="rect">
            <a:avLst/>
          </a:prstGeom>
          <a:solidFill>
            <a:srgbClr val="E6001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6" name="矩形 26"/>
          <p:cNvSpPr/>
          <p:nvPr/>
        </p:nvSpPr>
        <p:spPr>
          <a:xfrm>
            <a:off x="1199454" y="0"/>
            <a:ext cx="844064" cy="88901"/>
          </a:xfrm>
          <a:prstGeom prst="rect">
            <a:avLst/>
          </a:prstGeom>
          <a:solidFill>
            <a:srgbClr val="A6A6A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" name="文本框 27"/>
          <p:cNvSpPr txBox="1"/>
          <p:nvPr/>
        </p:nvSpPr>
        <p:spPr>
          <a:xfrm>
            <a:off x="363621" y="153288"/>
            <a:ext cx="1668379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600">
                <a:solidFill>
                  <a:srgbClr val="898B8A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2020</a:t>
            </a:r>
            <a:r>
              <a:rPr>
                <a:solidFill>
                  <a:srgbClr val="E60011"/>
                </a:solidFill>
              </a:rPr>
              <a:t>产品介绍</a:t>
            </a:r>
          </a:p>
        </p:txBody>
      </p:sp>
      <p:pic>
        <p:nvPicPr>
          <p:cNvPr id="8" name="图片 2" descr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08697" y="153288"/>
            <a:ext cx="1579922" cy="33855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标题文本"/>
          <p:cNvSpPr txBox="1">
            <a:spLocks noGrp="1"/>
          </p:cNvSpPr>
          <p:nvPr>
            <p:ph type="title"/>
          </p:nvPr>
        </p:nvSpPr>
        <p:spPr>
          <a:xfrm>
            <a:off x="1826683" y="769937"/>
            <a:ext cx="97536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0" name="正文级别 1…"/>
          <p:cNvSpPr txBox="1">
            <a:spLocks noGrp="1"/>
          </p:cNvSpPr>
          <p:nvPr>
            <p:ph type="body" idx="1"/>
          </p:nvPr>
        </p:nvSpPr>
        <p:spPr>
          <a:xfrm>
            <a:off x="6805083" y="2438400"/>
            <a:ext cx="477520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876495" y="6673797"/>
            <a:ext cx="245401" cy="2438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b">
            <a:spAutoFit/>
          </a:bodyPr>
          <a:lstStyle>
            <a:lvl1pPr algn="r">
              <a:defRPr sz="1000" b="1"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91" r:id="rId7"/>
    <p:sldLayoutId id="2147483692" r:id="rId8"/>
    <p:sldLayoutId id="2147483693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等线 Light"/>
          <a:ea typeface="等线 Light"/>
          <a:cs typeface="等线 Light"/>
          <a:sym typeface="等线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等线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等线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043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  <p:sldLayoutId id="2147483685" r:id="rId28"/>
    <p:sldLayoutId id="2147483686" r:id="rId29"/>
    <p:sldLayoutId id="2147483687" r:id="rId30"/>
    <p:sldLayoutId id="2147483688" r:id="rId31"/>
    <p:sldLayoutId id="2147483689" r:id="rId32"/>
    <p:sldLayoutId id="2147483690" r:id="rId3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10" Type="http://schemas.openxmlformats.org/officeDocument/2006/relationships/image" Target="../media/image95.pn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notesSlide" Target="../notesSlides/notesSlide2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slideLayout" Target="../slideLayouts/slideLayout2.xml"/><Relationship Id="rId20" Type="http://schemas.openxmlformats.org/officeDocument/2006/relationships/tags" Target="../tags/tag21.xml"/><Relationship Id="rId41" Type="http://schemas.openxmlformats.org/officeDocument/2006/relationships/tags" Target="../tags/tag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5"/>
          <p:cNvSpPr txBox="1"/>
          <p:nvPr/>
        </p:nvSpPr>
        <p:spPr>
          <a:xfrm>
            <a:off x="0" y="1124744"/>
            <a:ext cx="12192000" cy="942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800" b="1">
                <a:solidFill>
                  <a:srgbClr val="A6A6A6"/>
                </a:solidFill>
                <a:latin typeface="默陌山魂手迹"/>
                <a:ea typeface="默陌山魂手迹"/>
                <a:cs typeface="默陌山魂手迹"/>
                <a:sym typeface="默陌山魂手迹"/>
              </a:defRPr>
            </a:lvl1pPr>
          </a:lstStyle>
          <a:p>
            <a:r>
              <a:rPr dirty="0" err="1"/>
              <a:t>数字经济</a:t>
            </a:r>
            <a:r>
              <a:rPr dirty="0"/>
              <a:t>   </a:t>
            </a:r>
            <a:r>
              <a:rPr dirty="0" err="1"/>
              <a:t>智能教育</a:t>
            </a:r>
            <a:endParaRPr dirty="0"/>
          </a:p>
        </p:txBody>
      </p:sp>
      <p:sp>
        <p:nvSpPr>
          <p:cNvPr id="62" name="矩形 10"/>
          <p:cNvSpPr txBox="1"/>
          <p:nvPr/>
        </p:nvSpPr>
        <p:spPr>
          <a:xfrm>
            <a:off x="4586862" y="6327726"/>
            <a:ext cx="3072344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 sz="1600" b="1"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新道科技股份有限公司</a:t>
            </a:r>
          </a:p>
        </p:txBody>
      </p:sp>
      <p:sp>
        <p:nvSpPr>
          <p:cNvPr id="63" name="文本框 6"/>
          <p:cNvSpPr txBox="1"/>
          <p:nvPr/>
        </p:nvSpPr>
        <p:spPr>
          <a:xfrm>
            <a:off x="2783746" y="3321941"/>
            <a:ext cx="6109304" cy="980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5800" b="1">
                <a:solidFill>
                  <a:srgbClr val="EE1D23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D</a:t>
            </a:r>
            <a:r>
              <a:rPr sz="3200" b="0" dirty="0">
                <a:solidFill>
                  <a:srgbClr val="404040"/>
                </a:solidFill>
              </a:rPr>
              <a:t>igital </a:t>
            </a:r>
            <a:r>
              <a:rPr dirty="0"/>
              <a:t>B</a:t>
            </a:r>
            <a:r>
              <a:rPr sz="3200" b="0" dirty="0">
                <a:solidFill>
                  <a:srgbClr val="404040"/>
                </a:solidFill>
              </a:rPr>
              <a:t>usiness </a:t>
            </a:r>
            <a:r>
              <a:rPr dirty="0"/>
              <a:t>E</a:t>
            </a:r>
            <a:r>
              <a:rPr sz="3200" b="0" dirty="0">
                <a:solidFill>
                  <a:srgbClr val="404040"/>
                </a:solidFill>
              </a:rPr>
              <a:t>nvironment</a:t>
            </a:r>
          </a:p>
        </p:txBody>
      </p:sp>
      <p:sp>
        <p:nvSpPr>
          <p:cNvPr id="64" name="文本框 11"/>
          <p:cNvSpPr txBox="1"/>
          <p:nvPr/>
        </p:nvSpPr>
        <p:spPr>
          <a:xfrm>
            <a:off x="1054783" y="2090337"/>
            <a:ext cx="10104686" cy="907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 algn="ctr">
              <a:defRPr sz="5300" b="1">
                <a:solidFill>
                  <a:srgbClr val="808080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 err="1"/>
              <a:t>新道</a:t>
            </a:r>
            <a:r>
              <a:rPr lang="en-US" altLang="zh-CN" dirty="0" err="1">
                <a:solidFill>
                  <a:srgbClr val="EE1D23"/>
                </a:solidFill>
              </a:rPr>
              <a:t>i</a:t>
            </a:r>
            <a:r>
              <a:rPr lang="zh-CN" altLang="en-US" dirty="0">
                <a:solidFill>
                  <a:srgbClr val="EE1D23"/>
                </a:solidFill>
              </a:rPr>
              <a:t>实习</a:t>
            </a:r>
            <a:r>
              <a:rPr lang="en-US" altLang="zh-CN" dirty="0">
                <a:solidFill>
                  <a:srgbClr val="EE1D23"/>
                </a:solidFill>
              </a:rPr>
              <a:t>-</a:t>
            </a:r>
            <a:r>
              <a:rPr lang="zh-CN" altLang="en-US" dirty="0">
                <a:solidFill>
                  <a:srgbClr val="EE1D23"/>
                </a:solidFill>
              </a:rPr>
              <a:t>财务实习平台</a:t>
            </a:r>
            <a:r>
              <a:rPr dirty="0" err="1"/>
              <a:t>产品介绍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5002" y="553736"/>
            <a:ext cx="1004636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价值点：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>
              <a:lnSpc>
                <a:spcPct val="150000"/>
              </a:lnSpc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院领导层面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等线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基于区域经济，构建全真实习环境，深度解决商科实习困局。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基于互联网技术，构建财会共建共享型实习生态，联动政研企校。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基于教育大数据技术，构建深度质量诊断体系，指导高校人才培养方案建设。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等线"/>
            </a:endParaRPr>
          </a:p>
          <a:p>
            <a:pPr>
              <a:lnSpc>
                <a:spcPct val="150000"/>
              </a:lnSpc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主任教师层面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等线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基于管理型财务设计，融入职业判断训练，满足核算与管理融通培养诉求。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基于各行业真实业务，开发训练内容，满足各行业账务及业务训练诉求。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基于实习情境，以学生为中心，教师无需专业详尽指导轻松管控。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基于数据报告，获取教学诊断，优化课程设计，进行学术研究。</a:t>
            </a:r>
          </a:p>
          <a:p>
            <a:pPr>
              <a:lnSpc>
                <a:spcPct val="150000"/>
              </a:lnSpc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学生层面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等线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基于全维能力，获得财会核算能力、财务管理能力和管理意识，多学科综合应用。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基于行业设计，获取丰富的行业经验，满足行业深度训练和猎奇需求。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等线"/>
              </a:rPr>
              <a:t>基于实习数据，获取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能力报告，查漏补缺，精准投档。</a:t>
            </a: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en-US" altLang="zh-CN" dirty="0">
              <a:sym typeface="等线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zh-CN" altLang="en-US" dirty="0">
              <a:sym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74626294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652" y="6182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应用场景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</p:txBody>
      </p:sp>
      <p:pic>
        <p:nvPicPr>
          <p:cNvPr id="2050" name="图片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7"/>
          <a:stretch>
            <a:fillRect/>
          </a:stretch>
        </p:blipFill>
        <p:spPr bwMode="auto">
          <a:xfrm>
            <a:off x="2088710" y="3497951"/>
            <a:ext cx="8240048" cy="3117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29652" y="115728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10" y="725782"/>
            <a:ext cx="4007289" cy="26646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092" y="725782"/>
            <a:ext cx="4107666" cy="266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1232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组合 2"/>
          <p:cNvSpPr txBox="1"/>
          <p:nvPr/>
        </p:nvSpPr>
        <p:spPr>
          <a:xfrm>
            <a:off x="6807231" y="1416318"/>
            <a:ext cx="730955" cy="349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>
            <a:lvl1pPr defTabSz="1219169">
              <a:defRPr sz="4800" b="1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产品内涵</a:t>
            </a:r>
          </a:p>
        </p:txBody>
      </p:sp>
      <p:sp>
        <p:nvSpPr>
          <p:cNvPr id="105" name="直接连接符 3"/>
          <p:cNvSpPr/>
          <p:nvPr/>
        </p:nvSpPr>
        <p:spPr>
          <a:xfrm>
            <a:off x="7012961" y="12837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06" name="直接连接符 40"/>
          <p:cNvSpPr/>
          <p:nvPr/>
        </p:nvSpPr>
        <p:spPr>
          <a:xfrm>
            <a:off x="7012961" y="24529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07" name="直接连接符 46"/>
          <p:cNvSpPr/>
          <p:nvPr/>
        </p:nvSpPr>
        <p:spPr>
          <a:xfrm>
            <a:off x="7012961" y="3622120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08" name="直接连接符 52"/>
          <p:cNvSpPr/>
          <p:nvPr/>
        </p:nvSpPr>
        <p:spPr>
          <a:xfrm>
            <a:off x="7012961" y="4791321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09" name="矩形 45"/>
          <p:cNvSpPr/>
          <p:nvPr/>
        </p:nvSpPr>
        <p:spPr>
          <a:xfrm rot="5400000">
            <a:off x="-1366564" y="1517991"/>
            <a:ext cx="6597353" cy="357754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 defTabSz="1219169"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10" name="直接连接符 52"/>
          <p:cNvSpPr/>
          <p:nvPr/>
        </p:nvSpPr>
        <p:spPr>
          <a:xfrm>
            <a:off x="7012961" y="5964627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11" name="矩形 22"/>
          <p:cNvSpPr txBox="1"/>
          <p:nvPr/>
        </p:nvSpPr>
        <p:spPr>
          <a:xfrm>
            <a:off x="3520190" y="43958"/>
            <a:ext cx="2791817" cy="4942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 defTabSz="1219169">
              <a:defRPr sz="38200">
                <a:ln w="25400">
                  <a:solidFill>
                    <a:srgbClr val="F38089">
                      <a:alpha val="50000"/>
                    </a:srgbClr>
                  </a:solidFill>
                </a:ln>
                <a:noFill/>
                <a:latin typeface="华文细黑"/>
                <a:ea typeface="华文细黑"/>
                <a:cs typeface="华文细黑"/>
                <a:sym typeface="华文细黑"/>
              </a:defRPr>
            </a:lvl1pPr>
          </a:lstStyle>
          <a:p>
            <a:r>
              <a:t>2</a:t>
            </a:r>
          </a:p>
        </p:txBody>
      </p:sp>
      <p:sp>
        <p:nvSpPr>
          <p:cNvPr id="112" name="文本框 20"/>
          <p:cNvSpPr txBox="1"/>
          <p:nvPr/>
        </p:nvSpPr>
        <p:spPr>
          <a:xfrm>
            <a:off x="8239140" y="1563041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产品内涵</a:t>
            </a:r>
          </a:p>
        </p:txBody>
      </p:sp>
      <p:sp>
        <p:nvSpPr>
          <p:cNvPr id="113" name="文本框 20"/>
          <p:cNvSpPr txBox="1"/>
          <p:nvPr/>
        </p:nvSpPr>
        <p:spPr>
          <a:xfrm>
            <a:off x="8239140" y="2374811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产品亮点</a:t>
            </a:r>
          </a:p>
        </p:txBody>
      </p:sp>
      <p:sp>
        <p:nvSpPr>
          <p:cNvPr id="114" name="文本框 20"/>
          <p:cNvSpPr txBox="1"/>
          <p:nvPr/>
        </p:nvSpPr>
        <p:spPr>
          <a:xfrm>
            <a:off x="8239140" y="3186582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产品区隔</a:t>
            </a:r>
          </a:p>
        </p:txBody>
      </p:sp>
      <p:sp>
        <p:nvSpPr>
          <p:cNvPr id="115" name="文本框 20"/>
          <p:cNvSpPr txBox="1"/>
          <p:nvPr/>
        </p:nvSpPr>
        <p:spPr>
          <a:xfrm>
            <a:off x="8239140" y="3988680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/>
              <a:t>产品卖点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产品内涵</a:t>
            </a:r>
            <a:endParaRPr dirty="0"/>
          </a:p>
        </p:txBody>
      </p:sp>
      <p:sp>
        <p:nvSpPr>
          <p:cNvPr id="2" name="矩形 1"/>
          <p:cNvSpPr/>
          <p:nvPr/>
        </p:nvSpPr>
        <p:spPr>
          <a:xfrm>
            <a:off x="1346213" y="89690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课程体系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997" y="1606334"/>
            <a:ext cx="8704719" cy="423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产品内涵</a:t>
            </a:r>
          </a:p>
        </p:txBody>
      </p:sp>
      <p:pic>
        <p:nvPicPr>
          <p:cNvPr id="4" name="图片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9" y="1687213"/>
            <a:ext cx="7132036" cy="414349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086788" y="1126419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培养目标</a:t>
            </a:r>
            <a:r>
              <a:rPr lang="en-US" altLang="zh-CN" dirty="0"/>
              <a:t>/</a:t>
            </a:r>
            <a:r>
              <a:rPr lang="zh-CN" altLang="en-US" dirty="0"/>
              <a:t>岗位</a:t>
            </a:r>
          </a:p>
        </p:txBody>
      </p:sp>
    </p:spTree>
    <p:extLst>
      <p:ext uri="{BB962C8B-B14F-4D97-AF65-F5344CB8AC3E}">
        <p14:creationId xmlns:p14="http://schemas.microsoft.com/office/powerpoint/2010/main" val="69850147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产品内涵</a:t>
            </a:r>
            <a:endParaRPr dirty="0"/>
          </a:p>
        </p:txBody>
      </p:sp>
      <p:sp>
        <p:nvSpPr>
          <p:cNvPr id="119" name="课程体系-培养目标/岗位-课程典型任务-教学设计"/>
          <p:cNvSpPr txBox="1"/>
          <p:nvPr/>
        </p:nvSpPr>
        <p:spPr>
          <a:xfrm>
            <a:off x="647395" y="781289"/>
            <a:ext cx="8679456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教学安排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840866"/>
              </p:ext>
            </p:extLst>
          </p:nvPr>
        </p:nvGraphicFramePr>
        <p:xfrm>
          <a:off x="1340844" y="1361811"/>
          <a:ext cx="9078799" cy="4892231"/>
        </p:xfrm>
        <a:graphic>
          <a:graphicData uri="http://schemas.openxmlformats.org/drawingml/2006/table">
            <a:tbl>
              <a:tblPr/>
              <a:tblGrid>
                <a:gridCol w="2317411">
                  <a:extLst>
                    <a:ext uri="{9D8B030D-6E8A-4147-A177-3AD203B41FA5}">
                      <a16:colId xmlns:a16="http://schemas.microsoft.com/office/drawing/2014/main" val="124247731"/>
                    </a:ext>
                  </a:extLst>
                </a:gridCol>
                <a:gridCol w="2842482">
                  <a:extLst>
                    <a:ext uri="{9D8B030D-6E8A-4147-A177-3AD203B41FA5}">
                      <a16:colId xmlns:a16="http://schemas.microsoft.com/office/drawing/2014/main" val="2889551695"/>
                    </a:ext>
                  </a:extLst>
                </a:gridCol>
                <a:gridCol w="1306302">
                  <a:extLst>
                    <a:ext uri="{9D8B030D-6E8A-4147-A177-3AD203B41FA5}">
                      <a16:colId xmlns:a16="http://schemas.microsoft.com/office/drawing/2014/main" val="1690266283"/>
                    </a:ext>
                  </a:extLst>
                </a:gridCol>
                <a:gridCol w="1306302">
                  <a:extLst>
                    <a:ext uri="{9D8B030D-6E8A-4147-A177-3AD203B41FA5}">
                      <a16:colId xmlns:a16="http://schemas.microsoft.com/office/drawing/2014/main" val="2991557380"/>
                    </a:ext>
                  </a:extLst>
                </a:gridCol>
                <a:gridCol w="1306302">
                  <a:extLst>
                    <a:ext uri="{9D8B030D-6E8A-4147-A177-3AD203B41FA5}">
                      <a16:colId xmlns:a16="http://schemas.microsoft.com/office/drawing/2014/main" val="2686786216"/>
                    </a:ext>
                  </a:extLst>
                </a:gridCol>
              </a:tblGrid>
              <a:tr h="491369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学业期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60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altLang="zh-CN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实习课程支撑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60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课内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60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课外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60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假期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60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073752"/>
                  </a:ext>
                </a:extLst>
              </a:tr>
              <a:tr h="491369">
                <a:tc rowSpan="3"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专业实习阶段</a:t>
                      </a:r>
                    </a:p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大一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638188"/>
                  </a:ext>
                </a:extLst>
              </a:tr>
              <a:tr h="491369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大二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491127"/>
                  </a:ext>
                </a:extLst>
              </a:tr>
              <a:tr h="491369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大三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82689"/>
                  </a:ext>
                </a:extLst>
              </a:tr>
              <a:tr h="491369">
                <a:tc rowSpan="3"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就业实习阶段</a:t>
                      </a:r>
                    </a:p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校内实习基地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298368"/>
                  </a:ext>
                </a:extLst>
              </a:tr>
              <a:tr h="491369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社会顶岗实习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138445"/>
                  </a:ext>
                </a:extLst>
              </a:tr>
              <a:tr h="491369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社会实习运营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3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822555"/>
                  </a:ext>
                </a:extLst>
              </a:tr>
              <a:tr h="1452648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其他：社会服务</a:t>
                      </a:r>
                      <a:endParaRPr lang="en-US" altLang="zh-CN" sz="23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algn="l" fontAlgn="b"/>
                      <a:endParaRPr lang="zh-CN" altLang="en-US" sz="23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社会实习</a:t>
                      </a:r>
                      <a:b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zh-CN" altLang="en-US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对接企业，提供岗前 培训服务</a:t>
                      </a: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  <a:endParaRPr lang="en-US" altLang="zh-CN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algn="ctr" fontAlgn="b"/>
                      <a:endParaRPr lang="zh-CN" altLang="en-US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  <a:endParaRPr lang="en-US" altLang="zh-CN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algn="ctr" fontAlgn="b"/>
                      <a:endParaRPr lang="zh-CN" altLang="en-US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3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√</a:t>
                      </a:r>
                      <a:endParaRPr lang="en-US" altLang="zh-CN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algn="ctr" fontAlgn="b"/>
                      <a:endParaRPr lang="zh-CN" altLang="en-US" sz="23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703" marR="6703" marT="6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507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14866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产品亮点</a:t>
            </a:r>
          </a:p>
        </p:txBody>
      </p:sp>
      <p:sp>
        <p:nvSpPr>
          <p:cNvPr id="2" name="矩形 1"/>
          <p:cNvSpPr/>
          <p:nvPr/>
        </p:nvSpPr>
        <p:spPr>
          <a:xfrm>
            <a:off x="926851" y="1019192"/>
            <a:ext cx="87928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b="1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内容特色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管理型培养逻辑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开创性的融入了职业判断训练，将职责、准则、法规、制度融入训练体系；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实质性的融入了管理会计训练，改变传统管理会计案例式训练为任务式训练；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开创性的设置了财务内控训练，填补了财会训练在内控训练的空白；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创新性的提出了综合培训训练，从独特的视角反映了财务人员的综合素质；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全维度训练体系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基于企业顶层设计的会计岗位族能力分级模型设计；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涵盖财会人员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个岗标杆岗位训练内容；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涵盖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大主题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个分类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项典型任务训练内容；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产品亮点</a:t>
            </a:r>
          </a:p>
        </p:txBody>
      </p:sp>
      <p:sp>
        <p:nvSpPr>
          <p:cNvPr id="3" name="矩形 2"/>
          <p:cNvSpPr/>
          <p:nvPr/>
        </p:nvSpPr>
        <p:spPr>
          <a:xfrm>
            <a:off x="1315735" y="1302975"/>
            <a:ext cx="90816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b="1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案例特色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案例全真还原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依托用友真实客户企业资源开发，行业案例拓展机制；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真企案例开发模式，确保真实还原原型企业；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全面还原企业业务、数据、流程、制度、工具、表单、考评等；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案例分级递进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企业规模进阶，岗位设置与分工进阶，任务难度与数量进阶；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财务模式进阶，财务信息化应用模式进阶，能力要求进阶；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适用不同学历、不同学段、不同学情，中高本硕自主选择；</a:t>
            </a:r>
          </a:p>
        </p:txBody>
      </p:sp>
    </p:spTree>
    <p:extLst>
      <p:ext uri="{BB962C8B-B14F-4D97-AF65-F5344CB8AC3E}">
        <p14:creationId xmlns:p14="http://schemas.microsoft.com/office/powerpoint/2010/main" val="340481691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产品亮点</a:t>
            </a:r>
          </a:p>
        </p:txBody>
      </p:sp>
      <p:sp>
        <p:nvSpPr>
          <p:cNvPr id="2" name="矩形 1"/>
          <p:cNvSpPr/>
          <p:nvPr/>
        </p:nvSpPr>
        <p:spPr>
          <a:xfrm>
            <a:off x="979405" y="1234560"/>
            <a:ext cx="941671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b="1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平台优势与新技术融合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r>
              <a:rPr lang="en-US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采用混合云部署，线下院校校域共享使用，线上全国生态圈服务；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财经实验大数据平台，采集实习数据并提供院校大数据服务；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校企联动，互联网协同开发，案例定期更新保持业务全新；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"/>
            </a:pPr>
            <a:r>
              <a:rPr lang="zh-CN" altLang="zh-CN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沉浸式体验设计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通关设计、数值设计、榜单设计、职业生涯设计，有效激发和促进学习效果；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满分通关设计符合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bloom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掌握教学法要求，确保精益学习；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职业生涯设计有效凸显基于仿真实习模式的产品特色；</a:t>
            </a:r>
          </a:p>
        </p:txBody>
      </p:sp>
    </p:spTree>
    <p:extLst>
      <p:ext uri="{BB962C8B-B14F-4D97-AF65-F5344CB8AC3E}">
        <p14:creationId xmlns:p14="http://schemas.microsoft.com/office/powerpoint/2010/main" val="85368548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产品区隔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9495"/>
              </p:ext>
            </p:extLst>
          </p:nvPr>
        </p:nvGraphicFramePr>
        <p:xfrm>
          <a:off x="1213991" y="1357217"/>
          <a:ext cx="9821871" cy="43161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8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3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0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60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版本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内容差异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备注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42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i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实习</a:t>
                      </a:r>
                      <a:r>
                        <a:rPr lang="en-US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-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财务实习平台</a:t>
                      </a:r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V1.0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通过提供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4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个实习案例、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7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大类实习主题、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15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个财务岗位的进阶式仿真实习，全维度提升财会人员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50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项核心能力，培养会计核算、财务管理能力兼备的管理型财务人员。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初始发布版本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42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i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实习</a:t>
                      </a:r>
                      <a:r>
                        <a:rPr lang="en-US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-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财务实习平台</a:t>
                      </a:r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V1.2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在</a:t>
                      </a:r>
                      <a:r>
                        <a:rPr lang="en-US" altLang="zh-CN" sz="14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V1.0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的基础上，完善系统功能的同时，新增大数据智慧可视化技术，增加财务实习过程和个人能力详情全景展示功能，分校级、班级、个人三个层面，实现实习过程数据可视化，拓展教学和实习手段，促进学生自主学习，使</a:t>
                      </a:r>
                      <a:r>
                        <a:rPr lang="en-US" altLang="zh-CN" sz="14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i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实习产品价值更加显性化。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42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i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实习</a:t>
                      </a:r>
                      <a:r>
                        <a:rPr lang="en-US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-</a:t>
                      </a:r>
                      <a:r>
                        <a:rPr lang="zh-CN" altLang="zh-CN" sz="1800" b="1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财务实习平台</a:t>
                      </a:r>
                      <a:r>
                        <a:rPr lang="en-US" altLang="zh-CN" sz="1800" b="1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等线"/>
                        </a:rPr>
                        <a:t>V1.5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在</a:t>
                      </a:r>
                      <a:r>
                        <a:rPr lang="en-US" altLang="zh-CN" sz="140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V1.2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的基础上，①增加一个新税法体验案例，让学生体验最新税法制度下企业业务处理；②优化大型案例预算分析业务，使学生体验既完整又准确的全面预算。③修改完善大型案例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11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月和</a:t>
                      </a: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12</a:t>
                      </a:r>
                      <a:r>
                        <a:rPr lang="zh-CN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等线"/>
                        </a:rPr>
                        <a:t>月任务，大型案例新增答案解析。</a:t>
                      </a:r>
                    </a:p>
                    <a:p>
                      <a:pPr algn="l"/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2"/>
          <p:cNvGrpSpPr/>
          <p:nvPr/>
        </p:nvGrpSpPr>
        <p:grpSpPr>
          <a:xfrm>
            <a:off x="3318523" y="176976"/>
            <a:ext cx="3610853" cy="4942842"/>
            <a:chOff x="-1239495" y="-1247031"/>
            <a:chExt cx="3610852" cy="4942841"/>
          </a:xfrm>
        </p:grpSpPr>
        <p:sp>
          <p:nvSpPr>
            <p:cNvPr id="66" name="矩形 35"/>
            <p:cNvSpPr txBox="1"/>
            <p:nvPr/>
          </p:nvSpPr>
          <p:spPr>
            <a:xfrm>
              <a:off x="1640402" y="-7690"/>
              <a:ext cx="730955" cy="3495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defTabSz="1219169">
                <a:defRPr sz="4800" b="1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t>产品定位</a:t>
              </a:r>
            </a:p>
          </p:txBody>
        </p:sp>
        <p:sp>
          <p:nvSpPr>
            <p:cNvPr id="67" name="矩形 22"/>
            <p:cNvSpPr txBox="1"/>
            <p:nvPr/>
          </p:nvSpPr>
          <p:spPr>
            <a:xfrm>
              <a:off x="-1239495" y="-1247031"/>
              <a:ext cx="2791816" cy="4942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38200">
                  <a:ln w="25400">
                    <a:solidFill>
                      <a:srgbClr val="F38089">
                        <a:alpha val="50000"/>
                      </a:srgbClr>
                    </a:solidFill>
                  </a:ln>
                  <a:noFill/>
                  <a:latin typeface="华文细黑"/>
                  <a:ea typeface="华文细黑"/>
                  <a:cs typeface="华文细黑"/>
                  <a:sym typeface="华文细黑"/>
                </a:defRPr>
              </a:lvl1pPr>
            </a:lstStyle>
            <a:p>
              <a:r>
                <a:rPr dirty="0"/>
                <a:t>1</a:t>
              </a:r>
            </a:p>
          </p:txBody>
        </p:sp>
      </p:grpSp>
      <p:sp>
        <p:nvSpPr>
          <p:cNvPr id="69" name="直接连接符 3"/>
          <p:cNvSpPr/>
          <p:nvPr/>
        </p:nvSpPr>
        <p:spPr>
          <a:xfrm>
            <a:off x="7012961" y="12837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0" name="直接连接符 40"/>
          <p:cNvSpPr/>
          <p:nvPr/>
        </p:nvSpPr>
        <p:spPr>
          <a:xfrm>
            <a:off x="7012961" y="24529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1" name="直接连接符 46"/>
          <p:cNvSpPr/>
          <p:nvPr/>
        </p:nvSpPr>
        <p:spPr>
          <a:xfrm>
            <a:off x="7012961" y="3622120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2" name="直接连接符 52"/>
          <p:cNvSpPr/>
          <p:nvPr/>
        </p:nvSpPr>
        <p:spPr>
          <a:xfrm>
            <a:off x="7012961" y="4791321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3" name="矩形 45"/>
          <p:cNvSpPr/>
          <p:nvPr/>
        </p:nvSpPr>
        <p:spPr>
          <a:xfrm rot="5400000">
            <a:off x="-1366564" y="1517991"/>
            <a:ext cx="6597353" cy="357754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 defTabSz="1219169"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74" name="直接连接符 52"/>
          <p:cNvSpPr/>
          <p:nvPr/>
        </p:nvSpPr>
        <p:spPr>
          <a:xfrm>
            <a:off x="7012961" y="5964627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grpSp>
        <p:nvGrpSpPr>
          <p:cNvPr id="80" name="成组"/>
          <p:cNvGrpSpPr/>
          <p:nvPr/>
        </p:nvGrpSpPr>
        <p:grpSpPr>
          <a:xfrm>
            <a:off x="8166706" y="1023629"/>
            <a:ext cx="2136141" cy="4317454"/>
            <a:chOff x="0" y="0"/>
            <a:chExt cx="2136139" cy="4317453"/>
          </a:xfrm>
        </p:grpSpPr>
        <p:sp>
          <p:nvSpPr>
            <p:cNvPr id="75" name="文本框 20"/>
            <p:cNvSpPr txBox="1"/>
            <p:nvPr/>
          </p:nvSpPr>
          <p:spPr>
            <a:xfrm>
              <a:off x="0" y="0"/>
              <a:ext cx="2136140" cy="8026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rPr dirty="0"/>
                <a:t>政策导向</a:t>
              </a:r>
            </a:p>
          </p:txBody>
        </p:sp>
        <p:sp>
          <p:nvSpPr>
            <p:cNvPr id="76" name="文本框 20"/>
            <p:cNvSpPr txBox="1"/>
            <p:nvPr/>
          </p:nvSpPr>
          <p:spPr>
            <a:xfrm>
              <a:off x="0" y="857454"/>
              <a:ext cx="2136140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t>产业发展</a:t>
              </a:r>
            </a:p>
          </p:txBody>
        </p:sp>
        <p:sp>
          <p:nvSpPr>
            <p:cNvPr id="77" name="文本框 20"/>
            <p:cNvSpPr txBox="1"/>
            <p:nvPr/>
          </p:nvSpPr>
          <p:spPr>
            <a:xfrm>
              <a:off x="0" y="1757406"/>
              <a:ext cx="2136140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t>痛点分析</a:t>
              </a:r>
            </a:p>
          </p:txBody>
        </p:sp>
        <p:sp>
          <p:nvSpPr>
            <p:cNvPr id="78" name="文本框 20"/>
            <p:cNvSpPr txBox="1"/>
            <p:nvPr/>
          </p:nvSpPr>
          <p:spPr>
            <a:xfrm>
              <a:off x="0" y="2616581"/>
              <a:ext cx="2136140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t>价值主张</a:t>
              </a:r>
            </a:p>
          </p:txBody>
        </p:sp>
        <p:sp>
          <p:nvSpPr>
            <p:cNvPr id="79" name="文本框 20"/>
            <p:cNvSpPr txBox="1"/>
            <p:nvPr/>
          </p:nvSpPr>
          <p:spPr>
            <a:xfrm>
              <a:off x="0" y="3514813"/>
              <a:ext cx="2136140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E60012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rPr dirty="0"/>
                <a:t>目标市场</a:t>
              </a:r>
            </a:p>
          </p:txBody>
        </p: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D96418C-1D54-4788-BE3E-0E0C40C70691}"/>
              </a:ext>
            </a:extLst>
          </p:cNvPr>
          <p:cNvSpPr/>
          <p:nvPr/>
        </p:nvSpPr>
        <p:spPr>
          <a:xfrm>
            <a:off x="662913" y="2817903"/>
            <a:ext cx="110299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学生通过在校财会专业岗位实习，了解企业财务部门的运作、组织架构、规章制度和业务文化；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通过在校真账岗位实习，培养学生成为会计信息的“生产者”和 “使用高手”，掌握岗位的典型工作流程、工作内容及核心技能，充分发挥会计信息应用功能，进行风险控制并支撑经营管理决策，为企业创造更高“附加值”；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通过实习，增强学生就业能力同时，培养学生具有爱岗敬业、精益求精、诚实守信的职业精神，成为符合现代企业管理需要、适应互联网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要求的具备管理能力的应用型、管理型财会人员。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EE2E3BE-ABE2-473C-A67D-A43981B232DA}"/>
              </a:ext>
            </a:extLst>
          </p:cNvPr>
          <p:cNvGrpSpPr/>
          <p:nvPr/>
        </p:nvGrpSpPr>
        <p:grpSpPr>
          <a:xfrm>
            <a:off x="741571" y="2219295"/>
            <a:ext cx="5837516" cy="371306"/>
            <a:chOff x="848651" y="1254293"/>
            <a:chExt cx="5837516" cy="37130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126565B-DEC6-49D7-B5C3-7D3406C63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8651" y="1257258"/>
              <a:ext cx="2357383" cy="36834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7E88AAB-FECB-42EA-97EB-391DFDCF4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0846" y="1254293"/>
              <a:ext cx="3345321" cy="317522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2D74BDDD-6B2A-444D-8862-F9D279C84075}"/>
              </a:ext>
            </a:extLst>
          </p:cNvPr>
          <p:cNvSpPr/>
          <p:nvPr/>
        </p:nvSpPr>
        <p:spPr>
          <a:xfrm>
            <a:off x="2558324" y="1417205"/>
            <a:ext cx="3942105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00" b="1" dirty="0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sz="2300" b="1" dirty="0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把企业财务部门搬进校园</a:t>
            </a:r>
            <a:endParaRPr lang="zh-CN" altLang="en-US" sz="23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6F0717E-FC00-4226-AC1C-97CEBC4CD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13" y="1386472"/>
            <a:ext cx="1971689" cy="428628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一页卖点提炼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6165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组合 2"/>
          <p:cNvSpPr txBox="1"/>
          <p:nvPr/>
        </p:nvSpPr>
        <p:spPr>
          <a:xfrm>
            <a:off x="7027562" y="1416318"/>
            <a:ext cx="730955" cy="349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>
            <a:lvl1pPr defTabSz="1219169">
              <a:defRPr sz="4800" b="1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产品展示</a:t>
            </a:r>
          </a:p>
        </p:txBody>
      </p:sp>
      <p:sp>
        <p:nvSpPr>
          <p:cNvPr id="133" name="直接连接符 3"/>
          <p:cNvSpPr/>
          <p:nvPr/>
        </p:nvSpPr>
        <p:spPr>
          <a:xfrm>
            <a:off x="7012961" y="12837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4" name="直接连接符 40"/>
          <p:cNvSpPr/>
          <p:nvPr/>
        </p:nvSpPr>
        <p:spPr>
          <a:xfrm>
            <a:off x="7012961" y="2452919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5" name="直接连接符 46"/>
          <p:cNvSpPr/>
          <p:nvPr/>
        </p:nvSpPr>
        <p:spPr>
          <a:xfrm>
            <a:off x="7012961" y="3622120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6" name="直接连接符 52"/>
          <p:cNvSpPr/>
          <p:nvPr/>
        </p:nvSpPr>
        <p:spPr>
          <a:xfrm>
            <a:off x="7012961" y="4791321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7" name="矩形 45"/>
          <p:cNvSpPr/>
          <p:nvPr/>
        </p:nvSpPr>
        <p:spPr>
          <a:xfrm rot="5400000">
            <a:off x="-1366564" y="1517991"/>
            <a:ext cx="6597353" cy="357754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 defTabSz="1219169"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8" name="直接连接符 52"/>
          <p:cNvSpPr/>
          <p:nvPr/>
        </p:nvSpPr>
        <p:spPr>
          <a:xfrm>
            <a:off x="7012961" y="5964627"/>
            <a:ext cx="1" cy="195478"/>
          </a:xfrm>
          <a:prstGeom prst="line">
            <a:avLst/>
          </a:prstGeom>
          <a:ln w="6350">
            <a:solidFill>
              <a:srgbClr val="404040">
                <a:alpha val="50000"/>
              </a:srgbClr>
            </a:solidFill>
            <a:miter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sp>
        <p:nvSpPr>
          <p:cNvPr id="139" name="矩形 22"/>
          <p:cNvSpPr txBox="1"/>
          <p:nvPr/>
        </p:nvSpPr>
        <p:spPr>
          <a:xfrm>
            <a:off x="3720885" y="79237"/>
            <a:ext cx="2791816" cy="4942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8200">
                <a:ln w="25400">
                  <a:solidFill>
                    <a:srgbClr val="F38089">
                      <a:alpha val="50000"/>
                    </a:srgbClr>
                  </a:solidFill>
                </a:ln>
                <a:noFill/>
                <a:latin typeface="华文细黑"/>
                <a:ea typeface="华文细黑"/>
                <a:cs typeface="华文细黑"/>
                <a:sym typeface="华文细黑"/>
              </a:defRPr>
            </a:lvl1pPr>
          </a:lstStyle>
          <a:p>
            <a:r>
              <a:t>3</a:t>
            </a:r>
          </a:p>
        </p:txBody>
      </p:sp>
      <p:sp>
        <p:nvSpPr>
          <p:cNvPr id="140" name="文本框 20"/>
          <p:cNvSpPr txBox="1"/>
          <p:nvPr/>
        </p:nvSpPr>
        <p:spPr>
          <a:xfrm>
            <a:off x="8609047" y="1405466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成功案例</a:t>
            </a:r>
          </a:p>
        </p:txBody>
      </p:sp>
      <p:sp>
        <p:nvSpPr>
          <p:cNvPr id="141" name="文本框 20"/>
          <p:cNvSpPr txBox="1"/>
          <p:nvPr/>
        </p:nvSpPr>
        <p:spPr>
          <a:xfrm>
            <a:off x="8609047" y="3851876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产品体验</a:t>
            </a:r>
          </a:p>
        </p:txBody>
      </p:sp>
      <p:sp>
        <p:nvSpPr>
          <p:cNvPr id="142" name="文本框 20"/>
          <p:cNvSpPr txBox="1"/>
          <p:nvPr/>
        </p:nvSpPr>
        <p:spPr>
          <a:xfrm>
            <a:off x="8609047" y="2648397"/>
            <a:ext cx="213614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>
                <a:solidFill>
                  <a:srgbClr val="E60012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/>
              <a:t>产品支持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96292" y="1412777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211\985</a:t>
            </a:r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6292" y="1828380"/>
            <a:ext cx="172819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上海财经大学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159563" y="1412777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59563" y="1828380"/>
            <a:ext cx="172819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北京联合大学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96292" y="2498870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高等职业院校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292" y="2922652"/>
            <a:ext cx="1728192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山西财政专科学校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浙江金融职业学院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" y="789812"/>
            <a:ext cx="12192001" cy="6102296"/>
            <a:chOff x="2627599" y="11252"/>
            <a:chExt cx="6516401" cy="3252674"/>
          </a:xfrm>
        </p:grpSpPr>
        <p:grpSp>
          <p:nvGrpSpPr>
            <p:cNvPr id="4" name="组合 3"/>
            <p:cNvGrpSpPr/>
            <p:nvPr/>
          </p:nvGrpSpPr>
          <p:grpSpPr>
            <a:xfrm>
              <a:off x="4802877" y="11252"/>
              <a:ext cx="4341123" cy="1617346"/>
              <a:chOff x="2288361" y="0"/>
              <a:chExt cx="6856152" cy="255435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8361" y="0"/>
                <a:ext cx="3405807" cy="255435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8706" y="1"/>
                <a:ext cx="3405807" cy="2554354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2288361" y="2067694"/>
                <a:ext cx="3405807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上海财经大学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738706" y="2067694"/>
                <a:ext cx="3405294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北京联合大学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802552" y="1650434"/>
              <a:ext cx="4341124" cy="1613492"/>
              <a:chOff x="2288361" y="2595232"/>
              <a:chExt cx="6856153" cy="254826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8707" y="2598904"/>
                <a:ext cx="3405807" cy="253918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8361" y="2595232"/>
                <a:ext cx="3405807" cy="2542858"/>
              </a:xfrm>
              <a:prstGeom prst="rect">
                <a:avLst/>
              </a:prstGeom>
            </p:spPr>
          </p:pic>
          <p:sp>
            <p:nvSpPr>
              <p:cNvPr id="12" name="矩形 11"/>
              <p:cNvSpPr/>
              <p:nvPr/>
            </p:nvSpPr>
            <p:spPr>
              <a:xfrm>
                <a:off x="2288361" y="4651429"/>
                <a:ext cx="3405807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浙江金融职业学院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738706" y="4656840"/>
                <a:ext cx="3405294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山西财政税务专科学校</a:t>
                </a: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599" y="1650434"/>
              <a:ext cx="2146753" cy="1610065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627599" y="2952359"/>
              <a:ext cx="2156462" cy="308139"/>
            </a:xfrm>
            <a:prstGeom prst="rect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北京商业学校</a:t>
              </a: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2159563" y="2498870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中等职业院校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59563" y="2922652"/>
            <a:ext cx="172819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北京商业学校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2834389" y="2159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成功案例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2461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96292" y="1412777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329" y="1828381"/>
            <a:ext cx="1910508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黑龙江八一农垦大学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159563" y="1412777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59563" y="1828380"/>
            <a:ext cx="172819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温州商学院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96292" y="2498870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292" y="2922652"/>
            <a:ext cx="172819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苏州职业大学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" y="3239267"/>
            <a:ext cx="12191393" cy="3646125"/>
            <a:chOff x="2627599" y="1320456"/>
            <a:chExt cx="6516076" cy="1943474"/>
          </a:xfrm>
        </p:grpSpPr>
        <p:grpSp>
          <p:nvGrpSpPr>
            <p:cNvPr id="4" name="组合 3"/>
            <p:cNvGrpSpPr/>
            <p:nvPr/>
          </p:nvGrpSpPr>
          <p:grpSpPr>
            <a:xfrm>
              <a:off x="4802877" y="1320456"/>
              <a:ext cx="4340798" cy="308139"/>
              <a:chOff x="2288361" y="2067694"/>
              <a:chExt cx="6855639" cy="48666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288361" y="2067694"/>
                <a:ext cx="3405807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八一农垦大学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738706" y="2067694"/>
                <a:ext cx="3405294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温州商学院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802552" y="2952364"/>
              <a:ext cx="4340799" cy="311566"/>
              <a:chOff x="2288361" y="4651429"/>
              <a:chExt cx="6855639" cy="49207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288361" y="4651429"/>
                <a:ext cx="3405807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新疆财经大学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738706" y="4656840"/>
                <a:ext cx="3405294" cy="486660"/>
              </a:xfrm>
              <a:prstGeom prst="rect">
                <a:avLst/>
              </a:prstGeom>
              <a:solidFill>
                <a:srgbClr val="40404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667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哈尔滨商业大学</a:t>
                </a: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627599" y="2952359"/>
              <a:ext cx="2156462" cy="308139"/>
            </a:xfrm>
            <a:prstGeom prst="rect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苏州职业大学</a:t>
              </a: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2159563" y="2498870"/>
            <a:ext cx="1728192" cy="413545"/>
          </a:xfrm>
          <a:prstGeom prst="roundRect">
            <a:avLst>
              <a:gd name="adj" fmla="val 50000"/>
            </a:avLst>
          </a:prstGeom>
          <a:solidFill>
            <a:srgbClr val="E8112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本科院校</a:t>
            </a:r>
            <a:endParaRPr lang="en-US" altLang="zh-CN" sz="13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59563" y="2922652"/>
            <a:ext cx="1728192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新疆财经大学湖南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哈尔滨商业大学</a:t>
            </a:r>
            <a:endParaRPr lang="en-US" altLang="zh-CN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B3B8728-9CF4-46E8-AB6F-D9D10479F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714" y="797218"/>
            <a:ext cx="4034071" cy="24537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0BBB3FE-B892-4187-9FFA-5C4DCE50E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00" y="3858333"/>
            <a:ext cx="4068664" cy="244252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A13D010-C124-49FC-8A3E-0321CD666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1365" y="3881383"/>
            <a:ext cx="4042588" cy="241947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BD274AE-744D-4582-8966-16E5D6A86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550" y="3903271"/>
            <a:ext cx="4053449" cy="239758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D6F9877-55E3-42B4-BC28-888C7D8CD1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9883" y="796773"/>
            <a:ext cx="4034069" cy="2452800"/>
          </a:xfrm>
          <a:prstGeom prst="rect">
            <a:avLst/>
          </a:prstGeom>
        </p:spPr>
      </p:pic>
      <p:sp>
        <p:nvSpPr>
          <p:cNvPr id="23" name="文本框 3"/>
          <p:cNvSpPr txBox="1"/>
          <p:nvPr/>
        </p:nvSpPr>
        <p:spPr>
          <a:xfrm>
            <a:off x="2834389" y="2159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成功案例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662226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92"/>
          <a:stretch/>
        </p:blipFill>
        <p:spPr>
          <a:xfrm>
            <a:off x="-5688" y="-1"/>
            <a:ext cx="12197688" cy="6858001"/>
          </a:xfrm>
          <a:prstGeom prst="rect">
            <a:avLst/>
          </a:prstGeom>
        </p:spPr>
      </p:pic>
      <p:sp>
        <p:nvSpPr>
          <p:cNvPr id="3" name="六边形 2"/>
          <p:cNvSpPr>
            <a:spLocks noChangeAspect="1"/>
          </p:cNvSpPr>
          <p:nvPr/>
        </p:nvSpPr>
        <p:spPr>
          <a:xfrm rot="16200000">
            <a:off x="4510628" y="2549467"/>
            <a:ext cx="319527" cy="275795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04649">
              <a:defRPr/>
            </a:pPr>
            <a:endParaRPr lang="zh-CN" altLang="en-US" sz="600"/>
          </a:p>
        </p:txBody>
      </p:sp>
      <p:sp>
        <p:nvSpPr>
          <p:cNvPr id="4" name="六边形 3"/>
          <p:cNvSpPr>
            <a:spLocks noChangeAspect="1"/>
          </p:cNvSpPr>
          <p:nvPr/>
        </p:nvSpPr>
        <p:spPr>
          <a:xfrm rot="16200000">
            <a:off x="3878980" y="2748731"/>
            <a:ext cx="191857" cy="165759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04649">
              <a:defRPr/>
            </a:pPr>
            <a:endParaRPr lang="zh-CN" altLang="en-US" sz="600"/>
          </a:p>
        </p:txBody>
      </p:sp>
      <p:sp>
        <p:nvSpPr>
          <p:cNvPr id="5" name="六边形 4"/>
          <p:cNvSpPr>
            <a:spLocks noChangeAspect="1"/>
          </p:cNvSpPr>
          <p:nvPr/>
        </p:nvSpPr>
        <p:spPr>
          <a:xfrm rot="16200000">
            <a:off x="3854997" y="2059598"/>
            <a:ext cx="239822" cy="206669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04649">
              <a:defRPr/>
            </a:pPr>
            <a:endParaRPr lang="zh-CN" altLang="en-US" sz="600"/>
          </a:p>
        </p:txBody>
      </p:sp>
      <p:sp>
        <p:nvSpPr>
          <p:cNvPr id="9" name="等腰三角形 2"/>
          <p:cNvSpPr/>
          <p:nvPr/>
        </p:nvSpPr>
        <p:spPr>
          <a:xfrm>
            <a:off x="10253046" y="2193402"/>
            <a:ext cx="912099" cy="761243"/>
          </a:xfrm>
          <a:prstGeom prst="triangle">
            <a:avLst/>
          </a:prstGeom>
          <a:solidFill>
            <a:srgbClr val="FDFDFD">
              <a:alpha val="17000"/>
            </a:srgbClr>
          </a:solidFill>
          <a:ln w="6350"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 dirty="0"/>
          </a:p>
        </p:txBody>
      </p:sp>
      <p:sp>
        <p:nvSpPr>
          <p:cNvPr id="10" name="文本框 1"/>
          <p:cNvSpPr txBox="1"/>
          <p:nvPr/>
        </p:nvSpPr>
        <p:spPr>
          <a:xfrm>
            <a:off x="7342154" y="485136"/>
            <a:ext cx="5821783" cy="9145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8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defRPr>
            </a:lvl1pPr>
          </a:lstStyle>
          <a:p>
            <a:r>
              <a:rPr lang="en-US" altLang="zh-CN" sz="5343" b="1" dirty="0" err="1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i</a:t>
            </a:r>
            <a:r>
              <a:rPr lang="en-US" altLang="zh-CN" sz="5343" b="1" dirty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zh-CN" altLang="en-US" sz="5343" b="1" dirty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实习应用体验</a:t>
            </a:r>
          </a:p>
        </p:txBody>
      </p:sp>
    </p:spTree>
    <p:extLst>
      <p:ext uri="{BB962C8B-B14F-4D97-AF65-F5344CB8AC3E}">
        <p14:creationId xmlns:p14="http://schemas.microsoft.com/office/powerpoint/2010/main" val="4072028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5688" y="-1"/>
            <a:ext cx="12197688" cy="6858005"/>
            <a:chOff x="-4266" y="-1"/>
            <a:chExt cx="9148266" cy="51435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b="4892"/>
            <a:stretch/>
          </p:blipFill>
          <p:spPr>
            <a:xfrm>
              <a:off x="-4266" y="-1"/>
              <a:ext cx="9148266" cy="51435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266" y="4897841"/>
              <a:ext cx="9148266" cy="24566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-5688" y="0"/>
            <a:ext cx="12197688" cy="68580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27" name="组合 26"/>
          <p:cNvGrpSpPr/>
          <p:nvPr/>
        </p:nvGrpSpPr>
        <p:grpSpPr>
          <a:xfrm>
            <a:off x="1391478" y="740701"/>
            <a:ext cx="9442097" cy="5065767"/>
            <a:chOff x="1450866" y="843558"/>
            <a:chExt cx="7081573" cy="3799325"/>
          </a:xfrm>
        </p:grpSpPr>
        <p:grpSp>
          <p:nvGrpSpPr>
            <p:cNvPr id="3" name="组合 2"/>
            <p:cNvGrpSpPr/>
            <p:nvPr/>
          </p:nvGrpSpPr>
          <p:grpSpPr>
            <a:xfrm>
              <a:off x="1450866" y="843558"/>
              <a:ext cx="7081573" cy="2757604"/>
              <a:chOff x="681751" y="915566"/>
              <a:chExt cx="7081573" cy="275760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83567" y="1987612"/>
                <a:ext cx="7079757" cy="168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80990" indent="-38099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产品名称：</a:t>
                </a:r>
                <a:r>
                  <a:rPr lang="en-US" altLang="zh-CN" sz="1867" b="1" kern="100" dirty="0" err="1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</a:t>
                </a:r>
                <a:r>
                  <a:rPr lang="zh-CN" altLang="en-US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</a:t>
                </a:r>
                <a:r>
                  <a:rPr lang="en-US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财务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实习平台</a:t>
                </a:r>
                <a:endParaRPr lang="en-US" altLang="zh-CN" sz="1867" b="1" kern="100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380990" indent="-38099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产品版本：</a:t>
                </a:r>
                <a:r>
                  <a:rPr lang="en-US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1.5-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财会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岗位群实习系列</a:t>
                </a:r>
                <a:endParaRPr lang="zh-CN" altLang="en-US" sz="1867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380990" indent="-38099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zh-CN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产品</a:t>
                </a:r>
                <a:r>
                  <a:rPr lang="zh-CN" altLang="en-US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定义</a:t>
                </a:r>
                <a:r>
                  <a:rPr lang="zh-CN" altLang="zh-CN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：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面向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岗位胜任力</a:t>
                </a:r>
                <a:r>
                  <a:rPr lang="zh-CN" altLang="en-US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设计的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进阶实习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平台</a:t>
                </a:r>
                <a:endParaRPr lang="en-US" altLang="zh-CN" sz="1867" kern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  <a:p>
                <a:pPr marL="380990" indent="-38099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867" b="1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培养目标：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培养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具有管理思维和控制意识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，会计核算与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财务管理能力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兼备，能够胜任</a:t>
                </a:r>
                <a:endParaRPr lang="en-US" altLang="zh-CN" sz="1867" kern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  <a:p>
                <a:pPr marL="380990" indent="-38099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                 </a:t>
                </a:r>
                <a:r>
                  <a:rPr lang="zh-CN" altLang="zh-CN" sz="1867" kern="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企业职业需求的</a:t>
                </a:r>
                <a:r>
                  <a:rPr lang="zh-CN" altLang="zh-CN" sz="1867" b="1" kern="100" dirty="0">
                    <a:solidFill>
                      <a:srgbClr val="BEDF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管理型财务人员</a:t>
                </a:r>
                <a:endParaRPr lang="en-US" altLang="zh-CN" sz="1867" kern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1751" y="915566"/>
                <a:ext cx="3775551" cy="894898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2247090" y="3941552"/>
              <a:ext cx="754052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实习企业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482608" y="3867894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8821" y="4010800"/>
              <a:ext cx="500671" cy="50067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4939" y="4020468"/>
              <a:ext cx="468459" cy="46845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4010800"/>
              <a:ext cx="478669" cy="47866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4576273" y="3947875"/>
              <a:ext cx="754052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实习岗位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3811791" y="3874217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70773" y="3952059"/>
              <a:ext cx="754052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实习任务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2585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6106291" y="3878401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23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5521" y="2180862"/>
            <a:ext cx="1027845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6" b="1" dirty="0">
                <a:solidFill>
                  <a:srgbClr val="BEDF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0284" y="2180862"/>
            <a:ext cx="7029488" cy="1733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对学校</a:t>
            </a:r>
            <a:endParaRPr lang="en-US" altLang="zh-CN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基于实习学段全新搭建</a:t>
            </a:r>
          </a:p>
        </p:txBody>
      </p:sp>
    </p:spTree>
    <p:extLst>
      <p:ext uri="{BB962C8B-B14F-4D97-AF65-F5344CB8AC3E}">
        <p14:creationId xmlns:p14="http://schemas.microsoft.com/office/powerpoint/2010/main" val="4708346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72" y="-9572"/>
            <a:ext cx="12195472" cy="6867573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6158" y="0"/>
            <a:ext cx="12198159" cy="6858000"/>
          </a:xfrm>
          <a:custGeom>
            <a:avLst/>
            <a:gdLst>
              <a:gd name="connsiteX0" fmla="*/ 1516279 w 9148619"/>
              <a:gd name="connsiteY0" fmla="*/ 627534 h 5143500"/>
              <a:gd name="connsiteX1" fmla="*/ 688187 w 9148619"/>
              <a:gd name="connsiteY1" fmla="*/ 2679762 h 5143500"/>
              <a:gd name="connsiteX2" fmla="*/ 1516279 w 9148619"/>
              <a:gd name="connsiteY2" fmla="*/ 4731990 h 5143500"/>
              <a:gd name="connsiteX3" fmla="*/ 2344371 w 9148619"/>
              <a:gd name="connsiteY3" fmla="*/ 2679762 h 5143500"/>
              <a:gd name="connsiteX4" fmla="*/ 1516279 w 9148619"/>
              <a:gd name="connsiteY4" fmla="*/ 627534 h 5143500"/>
              <a:gd name="connsiteX5" fmla="*/ 0 w 9148619"/>
              <a:gd name="connsiteY5" fmla="*/ 0 h 5143500"/>
              <a:gd name="connsiteX6" fmla="*/ 9148619 w 9148619"/>
              <a:gd name="connsiteY6" fmla="*/ 0 h 5143500"/>
              <a:gd name="connsiteX7" fmla="*/ 9148619 w 9148619"/>
              <a:gd name="connsiteY7" fmla="*/ 5143500 h 5143500"/>
              <a:gd name="connsiteX8" fmla="*/ 0 w 9148619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8619" h="5143500">
                <a:moveTo>
                  <a:pt x="1516279" y="627534"/>
                </a:moveTo>
                <a:cubicBezTo>
                  <a:pt x="1058936" y="627534"/>
                  <a:pt x="688187" y="1546348"/>
                  <a:pt x="688187" y="2679762"/>
                </a:cubicBezTo>
                <a:cubicBezTo>
                  <a:pt x="688187" y="3813176"/>
                  <a:pt x="1058936" y="4731990"/>
                  <a:pt x="1516279" y="4731990"/>
                </a:cubicBezTo>
                <a:cubicBezTo>
                  <a:pt x="1973622" y="4731990"/>
                  <a:pt x="2344371" y="3813176"/>
                  <a:pt x="2344371" y="2679762"/>
                </a:cubicBezTo>
                <a:cubicBezTo>
                  <a:pt x="2344371" y="1546348"/>
                  <a:pt x="1973622" y="627534"/>
                  <a:pt x="1516279" y="627534"/>
                </a:cubicBezTo>
                <a:close/>
                <a:moveTo>
                  <a:pt x="0" y="0"/>
                </a:moveTo>
                <a:lnTo>
                  <a:pt x="9148619" y="0"/>
                </a:lnTo>
                <a:lnTo>
                  <a:pt x="9148619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689434" y="736285"/>
            <a:ext cx="7773785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全面模拟院校实习管理流程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产品依据院校实习场景抽取，真正立足学生实习阶段使用，完全仿真院校实习组织模式，应用上手零门槛，满足不同年级不同学段校级共享应用；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698813" y="3621021"/>
            <a:ext cx="7666311" cy="2122397"/>
            <a:chOff x="2774110" y="1561039"/>
            <a:chExt cx="5749733" cy="1591797"/>
          </a:xfrm>
        </p:grpSpPr>
        <p:sp>
          <p:nvSpPr>
            <p:cNvPr id="7" name="椭圆 6"/>
            <p:cNvSpPr/>
            <p:nvPr/>
          </p:nvSpPr>
          <p:spPr>
            <a:xfrm>
              <a:off x="2774110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47" y="1768865"/>
              <a:ext cx="592460" cy="592460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4355976" y="1563638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7203" y="1804869"/>
              <a:ext cx="525657" cy="520452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5937842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33066" y="1768865"/>
              <a:ext cx="617663" cy="617663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7515731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9561" y="1813111"/>
              <a:ext cx="520452" cy="52045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892750" y="2714255"/>
              <a:ext cx="754052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实习基地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84361" y="2714255"/>
              <a:ext cx="754052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实习人员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63516" y="2714254"/>
              <a:ext cx="754052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实习计划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4192" y="2714254"/>
              <a:ext cx="754052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实习策略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cxnSp>
          <p:nvCxnSpPr>
            <p:cNvPr id="17" name="直接箭头连接符 16"/>
            <p:cNvCxnSpPr>
              <a:stCxn id="7" idx="6"/>
              <a:endCxn id="9" idx="2"/>
            </p:cNvCxnSpPr>
            <p:nvPr/>
          </p:nvCxnSpPr>
          <p:spPr>
            <a:xfrm>
              <a:off x="3782222" y="2065095"/>
              <a:ext cx="573754" cy="2599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stCxn id="9" idx="6"/>
              <a:endCxn id="10" idx="2"/>
            </p:cNvCxnSpPr>
            <p:nvPr/>
          </p:nvCxnSpPr>
          <p:spPr>
            <a:xfrm flipV="1">
              <a:off x="5364088" y="2065095"/>
              <a:ext cx="573754" cy="2599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stCxn id="10" idx="6"/>
              <a:endCxn id="11" idx="2"/>
            </p:cNvCxnSpPr>
            <p:nvPr/>
          </p:nvCxnSpPr>
          <p:spPr>
            <a:xfrm>
              <a:off x="6945954" y="2065095"/>
              <a:ext cx="5697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19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" y="0"/>
            <a:ext cx="12192000" cy="6858000"/>
          </a:xfrm>
          <a:prstGeom prst="rect">
            <a:avLst/>
          </a:prstGeom>
        </p:spPr>
      </p:pic>
      <p:sp>
        <p:nvSpPr>
          <p:cNvPr id="78" name="任意多边形 77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04048 w 9144000"/>
              <a:gd name="connsiteY0" fmla="*/ 915566 h 5143500"/>
              <a:gd name="connsiteX1" fmla="*/ 1115616 w 9144000"/>
              <a:gd name="connsiteY1" fmla="*/ 2319722 h 5143500"/>
              <a:gd name="connsiteX2" fmla="*/ 5004048 w 9144000"/>
              <a:gd name="connsiteY2" fmla="*/ 3723878 h 5143500"/>
              <a:gd name="connsiteX3" fmla="*/ 8892480 w 9144000"/>
              <a:gd name="connsiteY3" fmla="*/ 2319722 h 5143500"/>
              <a:gd name="connsiteX4" fmla="*/ 5004048 w 9144000"/>
              <a:gd name="connsiteY4" fmla="*/ 915566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5004048" y="915566"/>
                </a:moveTo>
                <a:cubicBezTo>
                  <a:pt x="2856526" y="915566"/>
                  <a:pt x="1115616" y="1544228"/>
                  <a:pt x="1115616" y="2319722"/>
                </a:cubicBezTo>
                <a:cubicBezTo>
                  <a:pt x="1115616" y="3095216"/>
                  <a:pt x="2856526" y="3723878"/>
                  <a:pt x="5004048" y="3723878"/>
                </a:cubicBezTo>
                <a:cubicBezTo>
                  <a:pt x="7151570" y="3723878"/>
                  <a:pt x="8892480" y="3095216"/>
                  <a:pt x="8892480" y="2319722"/>
                </a:cubicBezTo>
                <a:cubicBezTo>
                  <a:pt x="8892480" y="1544228"/>
                  <a:pt x="7151570" y="915566"/>
                  <a:pt x="5004048" y="91556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79" name="文本框 78"/>
          <p:cNvSpPr txBox="1"/>
          <p:nvPr/>
        </p:nvSpPr>
        <p:spPr>
          <a:xfrm>
            <a:off x="400107" y="4965172"/>
            <a:ext cx="11425269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支持多种实习模式应用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全面支持学校开设三种实习模式，大一开展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天认知实习，大二大三开展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周专业实习，毕业季开展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月毕业实习，覆盖分级实习要求。</a:t>
            </a:r>
          </a:p>
        </p:txBody>
      </p:sp>
    </p:spTree>
    <p:extLst>
      <p:ext uri="{BB962C8B-B14F-4D97-AF65-F5344CB8AC3E}">
        <p14:creationId xmlns:p14="http://schemas.microsoft.com/office/powerpoint/2010/main" val="318151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5521" y="2180862"/>
            <a:ext cx="1027845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6" b="1" dirty="0">
                <a:solidFill>
                  <a:srgbClr val="BEDF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0284" y="2180862"/>
            <a:ext cx="6345007" cy="1733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对老师</a:t>
            </a:r>
            <a:endParaRPr lang="en-US" altLang="zh-CN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基于智能化灵活指导</a:t>
            </a:r>
          </a:p>
        </p:txBody>
      </p:sp>
    </p:spTree>
    <p:extLst>
      <p:ext uri="{BB962C8B-B14F-4D97-AF65-F5344CB8AC3E}">
        <p14:creationId xmlns:p14="http://schemas.microsoft.com/office/powerpoint/2010/main" val="190506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64086"/>
            <a:ext cx="12192000" cy="249627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2831637" y="1284391"/>
            <a:ext cx="8928992" cy="206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390">
              <a:lnSpc>
                <a:spcPct val="150000"/>
              </a:lnSpc>
              <a:tabLst>
                <a:tab pos="609585" algn="l"/>
              </a:tabLst>
            </a:pPr>
            <a:r>
              <a:rPr lang="en-US" altLang="zh-CN" sz="2133" b="1" kern="100" dirty="0" err="1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zh-CN" sz="2133" b="1" kern="100" dirty="0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是面向</a:t>
            </a:r>
            <a:r>
              <a:rPr lang="zh-CN" altLang="zh-CN" sz="2133" b="1" kern="100" dirty="0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院校实习学段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，采用</a:t>
            </a:r>
            <a:r>
              <a:rPr lang="zh-CN" altLang="zh-CN" sz="2133" b="1" kern="100" dirty="0">
                <a:solidFill>
                  <a:srgbClr val="E6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仿真实习训练模式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开发与设计的商科实践教学产品。该系列全面采用互联网</a:t>
            </a:r>
            <a:r>
              <a:rPr lang="en-US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教育大数据技术，基于企业岗位分级能力模型顶层设计，可面向真实区域经济环境搭建，将仿真实习与专业教学联动运营，服务全国院校商科专业建设。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31371" y="1284390"/>
            <a:ext cx="2130408" cy="2130408"/>
            <a:chOff x="769206" y="1923678"/>
            <a:chExt cx="1224136" cy="1224136"/>
          </a:xfrm>
        </p:grpSpPr>
        <p:sp>
          <p:nvSpPr>
            <p:cNvPr id="4" name="椭圆 3"/>
            <p:cNvSpPr/>
            <p:nvPr/>
          </p:nvSpPr>
          <p:spPr>
            <a:xfrm>
              <a:off x="769206" y="1923678"/>
              <a:ext cx="1224136" cy="1224136"/>
            </a:xfrm>
            <a:prstGeom prst="ellipse">
              <a:avLst/>
            </a:prstGeom>
            <a:pattFill prst="wdUpDiag">
              <a:fgClr>
                <a:srgbClr val="F5F5F5"/>
              </a:fgClr>
              <a:bgClr>
                <a:schemeClr val="bg1"/>
              </a:bgClr>
            </a:pattFill>
            <a:ln>
              <a:noFill/>
            </a:ln>
            <a:effectLst>
              <a:innerShdw blurRad="76200">
                <a:schemeClr val="tx1">
                  <a:lumMod val="75000"/>
                  <a:lumOff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7" r="39279"/>
            <a:stretch/>
          </p:blipFill>
          <p:spPr>
            <a:xfrm>
              <a:off x="899592" y="2278509"/>
              <a:ext cx="1000407" cy="489558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4731B76-CC8C-4D1D-A48A-074233458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896" y="4175199"/>
            <a:ext cx="8174310" cy="24108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C5544D-6222-46FA-9CFF-E3905D1F5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40" y="3889447"/>
            <a:ext cx="1828813" cy="28575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CCA05DF-C5CB-49F5-BCB2-4EB25D5E3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4613" y="3884593"/>
            <a:ext cx="2809896" cy="266702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336824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产品定位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04927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-6158" y="0"/>
            <a:ext cx="12198159" cy="6858000"/>
          </a:xfrm>
          <a:custGeom>
            <a:avLst/>
            <a:gdLst>
              <a:gd name="connsiteX0" fmla="*/ 1516279 w 9148619"/>
              <a:gd name="connsiteY0" fmla="*/ 627534 h 5143500"/>
              <a:gd name="connsiteX1" fmla="*/ 688187 w 9148619"/>
              <a:gd name="connsiteY1" fmla="*/ 2679762 h 5143500"/>
              <a:gd name="connsiteX2" fmla="*/ 1516279 w 9148619"/>
              <a:gd name="connsiteY2" fmla="*/ 4731990 h 5143500"/>
              <a:gd name="connsiteX3" fmla="*/ 2344371 w 9148619"/>
              <a:gd name="connsiteY3" fmla="*/ 2679762 h 5143500"/>
              <a:gd name="connsiteX4" fmla="*/ 1516279 w 9148619"/>
              <a:gd name="connsiteY4" fmla="*/ 627534 h 5143500"/>
              <a:gd name="connsiteX5" fmla="*/ 0 w 9148619"/>
              <a:gd name="connsiteY5" fmla="*/ 0 h 5143500"/>
              <a:gd name="connsiteX6" fmla="*/ 9148619 w 9148619"/>
              <a:gd name="connsiteY6" fmla="*/ 0 h 5143500"/>
              <a:gd name="connsiteX7" fmla="*/ 9148619 w 9148619"/>
              <a:gd name="connsiteY7" fmla="*/ 5143500 h 5143500"/>
              <a:gd name="connsiteX8" fmla="*/ 0 w 9148619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8619" h="5143500">
                <a:moveTo>
                  <a:pt x="1516279" y="627534"/>
                </a:moveTo>
                <a:cubicBezTo>
                  <a:pt x="1058936" y="627534"/>
                  <a:pt x="688187" y="1546348"/>
                  <a:pt x="688187" y="2679762"/>
                </a:cubicBezTo>
                <a:cubicBezTo>
                  <a:pt x="688187" y="3813176"/>
                  <a:pt x="1058936" y="4731990"/>
                  <a:pt x="1516279" y="4731990"/>
                </a:cubicBezTo>
                <a:cubicBezTo>
                  <a:pt x="1973622" y="4731990"/>
                  <a:pt x="2344371" y="3813176"/>
                  <a:pt x="2344371" y="2679762"/>
                </a:cubicBezTo>
                <a:cubicBezTo>
                  <a:pt x="2344371" y="1546348"/>
                  <a:pt x="1973622" y="627534"/>
                  <a:pt x="1516279" y="627534"/>
                </a:cubicBezTo>
                <a:close/>
                <a:moveTo>
                  <a:pt x="0" y="0"/>
                </a:moveTo>
                <a:lnTo>
                  <a:pt x="9148619" y="0"/>
                </a:lnTo>
                <a:lnTo>
                  <a:pt x="9148619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6" name="组合 25"/>
          <p:cNvGrpSpPr/>
          <p:nvPr/>
        </p:nvGrpSpPr>
        <p:grpSpPr>
          <a:xfrm>
            <a:off x="3698814" y="3801429"/>
            <a:ext cx="7666311" cy="2204409"/>
            <a:chOff x="2774110" y="1561039"/>
            <a:chExt cx="5749733" cy="1653306"/>
          </a:xfrm>
        </p:grpSpPr>
        <p:sp>
          <p:nvSpPr>
            <p:cNvPr id="7" name="椭圆 6"/>
            <p:cNvSpPr/>
            <p:nvPr/>
          </p:nvSpPr>
          <p:spPr>
            <a:xfrm>
              <a:off x="2774110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355976" y="1563638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937842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515731" y="1561039"/>
              <a:ext cx="1008112" cy="100811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89354" y="2652749"/>
              <a:ext cx="960840" cy="5615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实习考勤</a:t>
              </a:r>
              <a:endPara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80966" y="2652749"/>
              <a:ext cx="960840" cy="5615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实习进度</a:t>
              </a:r>
              <a:endPara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60123" y="2652747"/>
              <a:ext cx="960840" cy="5615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实习日记</a:t>
              </a:r>
              <a:endPara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40797" y="2652747"/>
              <a:ext cx="960840" cy="5615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实习总结</a:t>
              </a:r>
              <a:endParaRPr lang="en-US" altLang="zh-CN" sz="2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cxnSp>
          <p:nvCxnSpPr>
            <p:cNvPr id="19" name="直接箭头连接符 18"/>
            <p:cNvCxnSpPr>
              <a:stCxn id="7" idx="6"/>
              <a:endCxn id="9" idx="2"/>
            </p:cNvCxnSpPr>
            <p:nvPr/>
          </p:nvCxnSpPr>
          <p:spPr>
            <a:xfrm>
              <a:off x="3782222" y="2065095"/>
              <a:ext cx="573754" cy="2599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stCxn id="9" idx="6"/>
              <a:endCxn id="11" idx="2"/>
            </p:cNvCxnSpPr>
            <p:nvPr/>
          </p:nvCxnSpPr>
          <p:spPr>
            <a:xfrm flipV="1">
              <a:off x="5364088" y="2065095"/>
              <a:ext cx="573754" cy="2599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>
              <a:stCxn id="11" idx="6"/>
              <a:endCxn id="13" idx="2"/>
            </p:cNvCxnSpPr>
            <p:nvPr/>
          </p:nvCxnSpPr>
          <p:spPr>
            <a:xfrm>
              <a:off x="6945954" y="2065095"/>
              <a:ext cx="569777" cy="0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9832" y="1828270"/>
              <a:ext cx="473650" cy="47365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2861" y="1746309"/>
              <a:ext cx="667790" cy="66446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5839" y="1782313"/>
              <a:ext cx="592460" cy="59246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67248" y="1828270"/>
              <a:ext cx="497050" cy="497050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3753539" y="493602"/>
            <a:ext cx="7431027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零门槛的实习辅导应用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老师定位辅导员，不再承担讲师角色，不再制定大纲，推送任务和知识传授，真正起到解放老师的作用。</a:t>
            </a:r>
          </a:p>
        </p:txBody>
      </p:sp>
    </p:spTree>
    <p:extLst>
      <p:ext uri="{BB962C8B-B14F-4D97-AF65-F5344CB8AC3E}">
        <p14:creationId xmlns:p14="http://schemas.microsoft.com/office/powerpoint/2010/main" val="253302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1"/>
            <a:ext cx="12192000" cy="6858001"/>
          </a:xfrm>
          <a:custGeom>
            <a:avLst/>
            <a:gdLst>
              <a:gd name="connsiteX0" fmla="*/ 5328084 w 9144000"/>
              <a:gd name="connsiteY0" fmla="*/ 1635647 h 5143501"/>
              <a:gd name="connsiteX1" fmla="*/ 2555776 w 9144000"/>
              <a:gd name="connsiteY1" fmla="*/ 3255827 h 5143501"/>
              <a:gd name="connsiteX2" fmla="*/ 5328084 w 9144000"/>
              <a:gd name="connsiteY2" fmla="*/ 4876007 h 5143501"/>
              <a:gd name="connsiteX3" fmla="*/ 8100392 w 9144000"/>
              <a:gd name="connsiteY3" fmla="*/ 3255827 h 5143501"/>
              <a:gd name="connsiteX4" fmla="*/ 5328084 w 9144000"/>
              <a:gd name="connsiteY4" fmla="*/ 1635647 h 5143501"/>
              <a:gd name="connsiteX5" fmla="*/ 0 w 9144000"/>
              <a:gd name="connsiteY5" fmla="*/ 0 h 5143501"/>
              <a:gd name="connsiteX6" fmla="*/ 9144000 w 9144000"/>
              <a:gd name="connsiteY6" fmla="*/ 0 h 5143501"/>
              <a:gd name="connsiteX7" fmla="*/ 9144000 w 9144000"/>
              <a:gd name="connsiteY7" fmla="*/ 5143501 h 5143501"/>
              <a:gd name="connsiteX8" fmla="*/ 0 w 9144000"/>
              <a:gd name="connsiteY8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1">
                <a:moveTo>
                  <a:pt x="5328084" y="1635647"/>
                </a:moveTo>
                <a:cubicBezTo>
                  <a:pt x="3796981" y="1635647"/>
                  <a:pt x="2555776" y="2361026"/>
                  <a:pt x="2555776" y="3255827"/>
                </a:cubicBezTo>
                <a:cubicBezTo>
                  <a:pt x="2555776" y="4150628"/>
                  <a:pt x="3796981" y="4876007"/>
                  <a:pt x="5328084" y="4876007"/>
                </a:cubicBezTo>
                <a:cubicBezTo>
                  <a:pt x="6859187" y="4876007"/>
                  <a:pt x="8100392" y="4150628"/>
                  <a:pt x="8100392" y="3255827"/>
                </a:cubicBezTo>
                <a:cubicBezTo>
                  <a:pt x="8100392" y="2361026"/>
                  <a:pt x="6859187" y="1635647"/>
                  <a:pt x="5328084" y="1635647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9" name="组合 18"/>
          <p:cNvGrpSpPr/>
          <p:nvPr/>
        </p:nvGrpSpPr>
        <p:grpSpPr>
          <a:xfrm>
            <a:off x="799575" y="3101195"/>
            <a:ext cx="1585078" cy="2248019"/>
            <a:chOff x="599681" y="1779662"/>
            <a:chExt cx="1188809" cy="168601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1779662"/>
              <a:ext cx="376436" cy="37643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99681" y="1868066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34438" y="1881023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企业可选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2216188"/>
              <a:ext cx="376436" cy="37643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599681" y="2304592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34438" y="2317549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岗位可选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2652714"/>
              <a:ext cx="376436" cy="37643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599681" y="2741118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34438" y="2754075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任务可选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3089240"/>
              <a:ext cx="376436" cy="376436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599681" y="3177644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4438" y="3190601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正误可选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3392" y="404849"/>
            <a:ext cx="11041227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碎片化任务支持个性配置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岗位群设置的碎片化任务，满足互联网个人应用需求，可独立自主完成实习，无需他人配合；可根据系统策略，在组织可选岗位可选任务可选的框架下，自由抽取；同时方便后续案例迭代式开发，按任务级迭代更新；</a:t>
            </a:r>
          </a:p>
        </p:txBody>
      </p:sp>
    </p:spTree>
    <p:extLst>
      <p:ext uri="{BB962C8B-B14F-4D97-AF65-F5344CB8AC3E}">
        <p14:creationId xmlns:p14="http://schemas.microsoft.com/office/powerpoint/2010/main" val="124016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963"/>
            <a:ext cx="12192000" cy="6895348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9963"/>
            <a:ext cx="12192000" cy="6867964"/>
          </a:xfrm>
          <a:custGeom>
            <a:avLst/>
            <a:gdLst>
              <a:gd name="connsiteX0" fmla="*/ 4608004 w 9144000"/>
              <a:gd name="connsiteY0" fmla="*/ 2723239 h 5150973"/>
              <a:gd name="connsiteX1" fmla="*/ 1835696 w 9144000"/>
              <a:gd name="connsiteY1" fmla="*/ 3767355 h 5150973"/>
              <a:gd name="connsiteX2" fmla="*/ 4608004 w 9144000"/>
              <a:gd name="connsiteY2" fmla="*/ 4811471 h 5150973"/>
              <a:gd name="connsiteX3" fmla="*/ 7380312 w 9144000"/>
              <a:gd name="connsiteY3" fmla="*/ 3767355 h 5150973"/>
              <a:gd name="connsiteX4" fmla="*/ 4608004 w 9144000"/>
              <a:gd name="connsiteY4" fmla="*/ 2723239 h 5150973"/>
              <a:gd name="connsiteX5" fmla="*/ 0 w 9144000"/>
              <a:gd name="connsiteY5" fmla="*/ 0 h 5150973"/>
              <a:gd name="connsiteX6" fmla="*/ 9144000 w 9144000"/>
              <a:gd name="connsiteY6" fmla="*/ 0 h 5150973"/>
              <a:gd name="connsiteX7" fmla="*/ 9144000 w 9144000"/>
              <a:gd name="connsiteY7" fmla="*/ 5150973 h 5150973"/>
              <a:gd name="connsiteX8" fmla="*/ 0 w 9144000"/>
              <a:gd name="connsiteY8" fmla="*/ 5150973 h 5150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50973">
                <a:moveTo>
                  <a:pt x="4608004" y="2723239"/>
                </a:moveTo>
                <a:cubicBezTo>
                  <a:pt x="3076901" y="2723239"/>
                  <a:pt x="1835696" y="3190706"/>
                  <a:pt x="1835696" y="3767355"/>
                </a:cubicBezTo>
                <a:cubicBezTo>
                  <a:pt x="1835696" y="4344004"/>
                  <a:pt x="3076901" y="4811471"/>
                  <a:pt x="4608004" y="4811471"/>
                </a:cubicBezTo>
                <a:cubicBezTo>
                  <a:pt x="6139107" y="4811471"/>
                  <a:pt x="7380312" y="4344004"/>
                  <a:pt x="7380312" y="3767355"/>
                </a:cubicBezTo>
                <a:cubicBezTo>
                  <a:pt x="7380312" y="3190706"/>
                  <a:pt x="6139107" y="2723239"/>
                  <a:pt x="4608004" y="2723239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50973"/>
                </a:lnTo>
                <a:lnTo>
                  <a:pt x="0" y="5150973"/>
                </a:lnTo>
                <a:close/>
              </a:path>
            </a:pathLst>
          </a:custGeom>
          <a:solidFill>
            <a:srgbClr val="000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31371" y="452670"/>
            <a:ext cx="11137237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支持大数据共建计划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如院校参与大数据计划，可开启实习数据同步，平台自动将相关实习数据上传云端，加入新道搭建的全国财会实验大数据平台，从而获得面向院校和个人的群体数据分析与报告。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23392" y="1988672"/>
            <a:ext cx="1585078" cy="2248019"/>
            <a:chOff x="599681" y="1779662"/>
            <a:chExt cx="1188809" cy="168601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1779662"/>
              <a:ext cx="376436" cy="37643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99681" y="1868066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34438" y="1881023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用户数据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2216188"/>
              <a:ext cx="376436" cy="37643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99681" y="2304592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34438" y="2317549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行为数据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2652714"/>
              <a:ext cx="376436" cy="37643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599681" y="2741118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34438" y="2754075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实习数据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560" y="3089240"/>
              <a:ext cx="376436" cy="37643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99681" y="3177644"/>
              <a:ext cx="288032" cy="2880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34438" y="3190601"/>
              <a:ext cx="754052" cy="2539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教学数据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452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5521" y="2180862"/>
            <a:ext cx="1027845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6" b="1" dirty="0">
                <a:solidFill>
                  <a:srgbClr val="BEDF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3659" y="2180862"/>
            <a:ext cx="7029488" cy="1733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对学生</a:t>
            </a:r>
            <a:endParaRPr lang="en-US" altLang="zh-CN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多主题分级式训练体系</a:t>
            </a:r>
          </a:p>
        </p:txBody>
      </p:sp>
    </p:spTree>
    <p:extLst>
      <p:ext uri="{BB962C8B-B14F-4D97-AF65-F5344CB8AC3E}">
        <p14:creationId xmlns:p14="http://schemas.microsoft.com/office/powerpoint/2010/main" val="33515050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0" y="0"/>
            <a:ext cx="11554821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0" y="0"/>
            <a:ext cx="1155482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0" y="0"/>
            <a:ext cx="1155482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0" y="0"/>
            <a:ext cx="1155482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0" y="0"/>
            <a:ext cx="11554821" cy="6858000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1" y="0"/>
            <a:ext cx="12191999" cy="6858000"/>
          </a:xfrm>
          <a:custGeom>
            <a:avLst/>
            <a:gdLst>
              <a:gd name="connsiteX0" fmla="*/ 4648908 w 9143999"/>
              <a:gd name="connsiteY0" fmla="*/ 843558 h 5143500"/>
              <a:gd name="connsiteX1" fmla="*/ 1083421 w 9143999"/>
              <a:gd name="connsiteY1" fmla="*/ 2319722 h 5143500"/>
              <a:gd name="connsiteX2" fmla="*/ 4648908 w 9143999"/>
              <a:gd name="connsiteY2" fmla="*/ 3795886 h 5143500"/>
              <a:gd name="connsiteX3" fmla="*/ 8214395 w 9143999"/>
              <a:gd name="connsiteY3" fmla="*/ 2319722 h 5143500"/>
              <a:gd name="connsiteX4" fmla="*/ 4648908 w 9143999"/>
              <a:gd name="connsiteY4" fmla="*/ 843558 h 5143500"/>
              <a:gd name="connsiteX5" fmla="*/ 0 w 9143999"/>
              <a:gd name="connsiteY5" fmla="*/ 0 h 5143500"/>
              <a:gd name="connsiteX6" fmla="*/ 9143999 w 9143999"/>
              <a:gd name="connsiteY6" fmla="*/ 0 h 5143500"/>
              <a:gd name="connsiteX7" fmla="*/ 9143999 w 9143999"/>
              <a:gd name="connsiteY7" fmla="*/ 5143500 h 5143500"/>
              <a:gd name="connsiteX8" fmla="*/ 0 w 9143999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3999" h="5143500">
                <a:moveTo>
                  <a:pt x="4648908" y="843558"/>
                </a:moveTo>
                <a:cubicBezTo>
                  <a:pt x="2679744" y="843558"/>
                  <a:pt x="1083421" y="1504459"/>
                  <a:pt x="1083421" y="2319722"/>
                </a:cubicBezTo>
                <a:cubicBezTo>
                  <a:pt x="1083421" y="3134985"/>
                  <a:pt x="2679744" y="3795886"/>
                  <a:pt x="4648908" y="3795886"/>
                </a:cubicBezTo>
                <a:cubicBezTo>
                  <a:pt x="6618072" y="3795886"/>
                  <a:pt x="8214395" y="3134985"/>
                  <a:pt x="8214395" y="2319722"/>
                </a:cubicBezTo>
                <a:cubicBezTo>
                  <a:pt x="8214395" y="1504459"/>
                  <a:pt x="6618072" y="843558"/>
                  <a:pt x="4648908" y="843558"/>
                </a:cubicBezTo>
                <a:close/>
                <a:moveTo>
                  <a:pt x="0" y="0"/>
                </a:moveTo>
                <a:lnTo>
                  <a:pt x="9143999" y="0"/>
                </a:lnTo>
                <a:lnTo>
                  <a:pt x="9143999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39350" y="5349214"/>
            <a:ext cx="11161857" cy="113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提供完善的实习辅助信息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平台提供完整的实习任务书、工作流程、教学资源、企业信息、财务制度、期初数据，用以支撑任务达成。</a:t>
            </a:r>
          </a:p>
        </p:txBody>
      </p:sp>
    </p:spTree>
    <p:extLst>
      <p:ext uri="{BB962C8B-B14F-4D97-AF65-F5344CB8AC3E}">
        <p14:creationId xmlns:p14="http://schemas.microsoft.com/office/powerpoint/2010/main" val="7812632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238" y="939166"/>
            <a:ext cx="4037661" cy="47521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4680012 w 9144000"/>
              <a:gd name="connsiteY0" fmla="*/ 555526 h 5143500"/>
              <a:gd name="connsiteX1" fmla="*/ 1331640 w 9144000"/>
              <a:gd name="connsiteY1" fmla="*/ 2067694 h 5143500"/>
              <a:gd name="connsiteX2" fmla="*/ 4680012 w 9144000"/>
              <a:gd name="connsiteY2" fmla="*/ 3579862 h 5143500"/>
              <a:gd name="connsiteX3" fmla="*/ 8028384 w 9144000"/>
              <a:gd name="connsiteY3" fmla="*/ 2067694 h 5143500"/>
              <a:gd name="connsiteX4" fmla="*/ 4680012 w 9144000"/>
              <a:gd name="connsiteY4" fmla="*/ 555526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4680012" y="555526"/>
                </a:moveTo>
                <a:cubicBezTo>
                  <a:pt x="2830757" y="555526"/>
                  <a:pt x="1331640" y="1232547"/>
                  <a:pt x="1331640" y="2067694"/>
                </a:cubicBezTo>
                <a:cubicBezTo>
                  <a:pt x="1331640" y="2902841"/>
                  <a:pt x="2830757" y="3579862"/>
                  <a:pt x="4680012" y="3579862"/>
                </a:cubicBezTo>
                <a:cubicBezTo>
                  <a:pt x="6529267" y="3579862"/>
                  <a:pt x="8028384" y="2902841"/>
                  <a:pt x="8028384" y="2067694"/>
                </a:cubicBezTo>
                <a:cubicBezTo>
                  <a:pt x="8028384" y="1232547"/>
                  <a:pt x="6529267" y="555526"/>
                  <a:pt x="4680012" y="55552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335360" y="4662813"/>
            <a:ext cx="11521280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业务审核类训练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将会计准则、财务法规和企业制度融入经济业务活动中，通过多岗位经验的固化总结与梳理，形成了实质性的落地训练，提升学生最最缺乏的职业判断能力</a:t>
            </a:r>
          </a:p>
        </p:txBody>
      </p:sp>
    </p:spTree>
    <p:extLst>
      <p:ext uri="{BB962C8B-B14F-4D97-AF65-F5344CB8AC3E}">
        <p14:creationId xmlns:p14="http://schemas.microsoft.com/office/powerpoint/2010/main" val="1886180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998052"/>
            <a:ext cx="7753815" cy="413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830" y="998053"/>
            <a:ext cx="4026905" cy="483121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4680012 w 9144000"/>
              <a:gd name="connsiteY0" fmla="*/ 555526 h 5143500"/>
              <a:gd name="connsiteX1" fmla="*/ 1331640 w 9144000"/>
              <a:gd name="connsiteY1" fmla="*/ 2067694 h 5143500"/>
              <a:gd name="connsiteX2" fmla="*/ 4680012 w 9144000"/>
              <a:gd name="connsiteY2" fmla="*/ 3579862 h 5143500"/>
              <a:gd name="connsiteX3" fmla="*/ 8028384 w 9144000"/>
              <a:gd name="connsiteY3" fmla="*/ 2067694 h 5143500"/>
              <a:gd name="connsiteX4" fmla="*/ 4680012 w 9144000"/>
              <a:gd name="connsiteY4" fmla="*/ 555526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4680012" y="555526"/>
                </a:moveTo>
                <a:cubicBezTo>
                  <a:pt x="2830757" y="555526"/>
                  <a:pt x="1331640" y="1232547"/>
                  <a:pt x="1331640" y="2067694"/>
                </a:cubicBezTo>
                <a:cubicBezTo>
                  <a:pt x="1331640" y="2902841"/>
                  <a:pt x="2830757" y="3579862"/>
                  <a:pt x="4680012" y="3579862"/>
                </a:cubicBezTo>
                <a:cubicBezTo>
                  <a:pt x="6529267" y="3579862"/>
                  <a:pt x="8028384" y="2902841"/>
                  <a:pt x="8028384" y="2067694"/>
                </a:cubicBezTo>
                <a:cubicBezTo>
                  <a:pt x="8028384" y="1232547"/>
                  <a:pt x="6529267" y="555526"/>
                  <a:pt x="4680012" y="55552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35360" y="4662813"/>
            <a:ext cx="11521280" cy="1482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财务共享</a:t>
            </a:r>
            <a:r>
              <a:rPr lang="en-US" altLang="zh-CN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-</a:t>
            </a: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业务审核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针对不同规模的企业，不同的应用模式，审核训练也具有能力分级特点，小企业审核纸质单据，有误直接驳回；大企业审核以财务共享为背景，影像中心查看，并可有条件通过。</a:t>
            </a:r>
          </a:p>
        </p:txBody>
      </p:sp>
    </p:spTree>
    <p:extLst>
      <p:ext uri="{BB962C8B-B14F-4D97-AF65-F5344CB8AC3E}">
        <p14:creationId xmlns:p14="http://schemas.microsoft.com/office/powerpoint/2010/main" val="41146915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5521" y="2180862"/>
            <a:ext cx="1027845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6" b="1" dirty="0">
                <a:solidFill>
                  <a:srgbClr val="BEDF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3660" y="2180862"/>
            <a:ext cx="6345007" cy="1733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基于游戏思维</a:t>
            </a:r>
            <a:endParaRPr lang="en-US" altLang="zh-CN" sz="5333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构建的实习实训元素</a:t>
            </a:r>
          </a:p>
        </p:txBody>
      </p:sp>
    </p:spTree>
    <p:extLst>
      <p:ext uri="{BB962C8B-B14F-4D97-AF65-F5344CB8AC3E}">
        <p14:creationId xmlns:p14="http://schemas.microsoft.com/office/powerpoint/2010/main" val="7982980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18"/>
            <a:ext cx="12192000" cy="6604943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4572000 w 9144000"/>
              <a:gd name="connsiteY0" fmla="*/ 987574 h 5143500"/>
              <a:gd name="connsiteX1" fmla="*/ 251520 w 9144000"/>
              <a:gd name="connsiteY1" fmla="*/ 1815666 h 5143500"/>
              <a:gd name="connsiteX2" fmla="*/ 4572000 w 9144000"/>
              <a:gd name="connsiteY2" fmla="*/ 2643758 h 5143500"/>
              <a:gd name="connsiteX3" fmla="*/ 8892480 w 9144000"/>
              <a:gd name="connsiteY3" fmla="*/ 1815666 h 5143500"/>
              <a:gd name="connsiteX4" fmla="*/ 4572000 w 9144000"/>
              <a:gd name="connsiteY4" fmla="*/ 987574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4572000" y="987574"/>
                </a:moveTo>
                <a:cubicBezTo>
                  <a:pt x="2185865" y="987574"/>
                  <a:pt x="251520" y="1358323"/>
                  <a:pt x="251520" y="1815666"/>
                </a:cubicBezTo>
                <a:cubicBezTo>
                  <a:pt x="251520" y="2273009"/>
                  <a:pt x="2185865" y="2643758"/>
                  <a:pt x="4572000" y="2643758"/>
                </a:cubicBezTo>
                <a:cubicBezTo>
                  <a:pt x="6958135" y="2643758"/>
                  <a:pt x="8892480" y="2273009"/>
                  <a:pt x="8892480" y="1815666"/>
                </a:cubicBezTo>
                <a:cubicBezTo>
                  <a:pt x="8892480" y="1358323"/>
                  <a:pt x="6958135" y="987574"/>
                  <a:pt x="4572000" y="987574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6480043" y="3869638"/>
            <a:ext cx="5376597" cy="182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采用满分通关的游戏式设计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针对财务职业要求专业严谨的特点，采用布鲁姆掌握式学习法，每个任务必须完全正确方可通关，通过预置的能力值、业务值、经验值、财富值激励学员进步。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27382" y="3685866"/>
            <a:ext cx="5104709" cy="2239414"/>
            <a:chOff x="395536" y="2764398"/>
            <a:chExt cx="3828532" cy="1679560"/>
          </a:xfrm>
        </p:grpSpPr>
        <p:sp>
          <p:nvSpPr>
            <p:cNvPr id="14" name="文本框 13"/>
            <p:cNvSpPr txBox="1"/>
            <p:nvPr/>
          </p:nvSpPr>
          <p:spPr>
            <a:xfrm>
              <a:off x="1160018" y="2838056"/>
              <a:ext cx="1061829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能力值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反映岗位能力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395536" y="2764398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559" y="2956685"/>
              <a:ext cx="376436" cy="37643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160018" y="3753134"/>
              <a:ext cx="1061829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业务值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反映业务水平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395536" y="3679476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555" y="3837495"/>
              <a:ext cx="448444" cy="448444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162239" y="2838056"/>
              <a:ext cx="1061829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经验值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反映工作态度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2397757" y="2764398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62239" y="3753134"/>
              <a:ext cx="1061829" cy="6232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BEDF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财富值</a:t>
              </a:r>
              <a:endParaRPr lang="en-US" altLang="zh-CN" sz="1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反映职业薪酬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2397757" y="3679476"/>
              <a:ext cx="764482" cy="764482"/>
            </a:xfrm>
            <a:prstGeom prst="ellipse">
              <a:avLst/>
            </a:prstGeom>
            <a:noFill/>
            <a:ln>
              <a:solidFill>
                <a:srgbClr val="BED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62556" y="2979632"/>
              <a:ext cx="54967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33" b="1" dirty="0">
                  <a:solidFill>
                    <a:schemeClr val="bg1"/>
                  </a:solidFill>
                  <a:latin typeface="方正跃进体_GB18030" panose="02000000000000000000" pitchFamily="2" charset="-122"/>
                  <a:ea typeface="方正跃进体_GB18030" panose="02000000000000000000" pitchFamily="2" charset="-122"/>
                  <a:cs typeface="方正跃进体_GB18030" panose="02000000000000000000" pitchFamily="2" charset="-122"/>
                </a:rPr>
                <a:t>EXP</a:t>
              </a:r>
              <a:endParaRPr lang="zh-CN" altLang="en-US" sz="2133" b="1" dirty="0">
                <a:solidFill>
                  <a:schemeClr val="bg1"/>
                </a:solidFill>
                <a:latin typeface="方正跃进体_GB18030" panose="02000000000000000000" pitchFamily="2" charset="-122"/>
                <a:ea typeface="方正跃进体_GB18030" panose="02000000000000000000" pitchFamily="2" charset="-122"/>
                <a:cs typeface="方正跃进体_GB18030" panose="02000000000000000000" pitchFamily="2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25887" y="3811555"/>
              <a:ext cx="504056" cy="5040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4652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2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31562" y="740702"/>
            <a:ext cx="12150973" cy="5376597"/>
            <a:chOff x="0" y="843557"/>
            <a:chExt cx="5616625" cy="2485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31" r="17707"/>
            <a:stretch/>
          </p:blipFill>
          <p:spPr>
            <a:xfrm>
              <a:off x="0" y="843558"/>
              <a:ext cx="2808312" cy="248525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8" r="18290"/>
            <a:stretch/>
          </p:blipFill>
          <p:spPr>
            <a:xfrm>
              <a:off x="2808312" y="843557"/>
              <a:ext cx="2808313" cy="2485259"/>
            </a:xfrm>
            <a:prstGeom prst="rect">
              <a:avLst/>
            </a:prstGeom>
          </p:spPr>
        </p:pic>
      </p:grpSp>
      <p:sp>
        <p:nvSpPr>
          <p:cNvPr id="12" name="任意多边形 1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866641 w 9144000"/>
              <a:gd name="connsiteY0" fmla="*/ 1820006 h 5143500"/>
              <a:gd name="connsiteX1" fmla="*/ 5066441 w 9144000"/>
              <a:gd name="connsiteY1" fmla="*/ 3152154 h 5143500"/>
              <a:gd name="connsiteX2" fmla="*/ 6866641 w 9144000"/>
              <a:gd name="connsiteY2" fmla="*/ 4484302 h 5143500"/>
              <a:gd name="connsiteX3" fmla="*/ 8666841 w 9144000"/>
              <a:gd name="connsiteY3" fmla="*/ 3152154 h 5143500"/>
              <a:gd name="connsiteX4" fmla="*/ 6866641 w 9144000"/>
              <a:gd name="connsiteY4" fmla="*/ 1820006 h 5143500"/>
              <a:gd name="connsiteX5" fmla="*/ 2261020 w 9144000"/>
              <a:gd name="connsiteY5" fmla="*/ 1820006 h 5143500"/>
              <a:gd name="connsiteX6" fmla="*/ 460820 w 9144000"/>
              <a:gd name="connsiteY6" fmla="*/ 3152154 h 5143500"/>
              <a:gd name="connsiteX7" fmla="*/ 2261020 w 9144000"/>
              <a:gd name="connsiteY7" fmla="*/ 4484302 h 5143500"/>
              <a:gd name="connsiteX8" fmla="*/ 4061220 w 9144000"/>
              <a:gd name="connsiteY8" fmla="*/ 3152154 h 5143500"/>
              <a:gd name="connsiteX9" fmla="*/ 2261020 w 9144000"/>
              <a:gd name="connsiteY9" fmla="*/ 1820006 h 5143500"/>
              <a:gd name="connsiteX10" fmla="*/ 0 w 9144000"/>
              <a:gd name="connsiteY10" fmla="*/ 0 h 5143500"/>
              <a:gd name="connsiteX11" fmla="*/ 9144000 w 9144000"/>
              <a:gd name="connsiteY11" fmla="*/ 0 h 5143500"/>
              <a:gd name="connsiteX12" fmla="*/ 9144000 w 9144000"/>
              <a:gd name="connsiteY12" fmla="*/ 5143500 h 5143500"/>
              <a:gd name="connsiteX13" fmla="*/ 0 w 9144000"/>
              <a:gd name="connsiteY1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4000" h="5143500">
                <a:moveTo>
                  <a:pt x="6866641" y="1820006"/>
                </a:moveTo>
                <a:cubicBezTo>
                  <a:pt x="5872418" y="1820006"/>
                  <a:pt x="5066441" y="2416429"/>
                  <a:pt x="5066441" y="3152154"/>
                </a:cubicBezTo>
                <a:cubicBezTo>
                  <a:pt x="5066441" y="3887879"/>
                  <a:pt x="5872418" y="4484302"/>
                  <a:pt x="6866641" y="4484302"/>
                </a:cubicBezTo>
                <a:cubicBezTo>
                  <a:pt x="7860864" y="4484302"/>
                  <a:pt x="8666841" y="3887879"/>
                  <a:pt x="8666841" y="3152154"/>
                </a:cubicBezTo>
                <a:cubicBezTo>
                  <a:pt x="8666841" y="2416429"/>
                  <a:pt x="7860864" y="1820006"/>
                  <a:pt x="6866641" y="1820006"/>
                </a:cubicBezTo>
                <a:close/>
                <a:moveTo>
                  <a:pt x="2261020" y="1820006"/>
                </a:moveTo>
                <a:cubicBezTo>
                  <a:pt x="1266797" y="1820006"/>
                  <a:pt x="460820" y="2416429"/>
                  <a:pt x="460820" y="3152154"/>
                </a:cubicBezTo>
                <a:cubicBezTo>
                  <a:pt x="460820" y="3887879"/>
                  <a:pt x="1266797" y="4484302"/>
                  <a:pt x="2261020" y="4484302"/>
                </a:cubicBezTo>
                <a:cubicBezTo>
                  <a:pt x="3255243" y="4484302"/>
                  <a:pt x="4061220" y="3887879"/>
                  <a:pt x="4061220" y="3152154"/>
                </a:cubicBezTo>
                <a:cubicBezTo>
                  <a:pt x="4061220" y="2416429"/>
                  <a:pt x="3255243" y="1820006"/>
                  <a:pt x="2261020" y="182000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5399306" y="356659"/>
            <a:ext cx="6361324" cy="182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提供智能实习教练应用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依据任务完成情况，自动对标岗位能力评价模型和业务能力评价模型，并反馈相应指标增减数值。如果任务成功礼花激励，如果任务失败，落叶飘零，同时提供重做、修改、纠错、答案四种指导。</a:t>
            </a:r>
          </a:p>
        </p:txBody>
      </p:sp>
    </p:spTree>
    <p:extLst>
      <p:ext uri="{BB962C8B-B14F-4D97-AF65-F5344CB8AC3E}">
        <p14:creationId xmlns:p14="http://schemas.microsoft.com/office/powerpoint/2010/main" val="102792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政策导向</a:t>
            </a:r>
          </a:p>
        </p:txBody>
      </p:sp>
      <p:sp>
        <p:nvSpPr>
          <p:cNvPr id="90" name="双一流、双高、金课、虚拟仿真政策依据等，我们的课可以支持院校哪个政策的落地实现？"/>
          <p:cNvSpPr txBox="1"/>
          <p:nvPr/>
        </p:nvSpPr>
        <p:spPr>
          <a:xfrm>
            <a:off x="2011475" y="1468611"/>
            <a:ext cx="2747338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大市场* 百万缺口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430" y="1132865"/>
            <a:ext cx="2633753" cy="4510849"/>
          </a:xfrm>
          <a:prstGeom prst="rect">
            <a:avLst/>
          </a:prstGeom>
        </p:spPr>
      </p:pic>
      <p:sp>
        <p:nvSpPr>
          <p:cNvPr id="5" name="双一流、双高、金课、虚拟仿真政策依据等，我们的课可以支持院校哪个政策的落地实现？"/>
          <p:cNvSpPr txBox="1"/>
          <p:nvPr/>
        </p:nvSpPr>
        <p:spPr>
          <a:xfrm>
            <a:off x="2011475" y="3726610"/>
            <a:ext cx="6021481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新内涵 真账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双一流、双高、金课、虚拟仿真政策依据等，我们的课可以支持院校哪个政策的落地实现？"/>
          <p:cNvSpPr txBox="1"/>
          <p:nvPr/>
        </p:nvSpPr>
        <p:spPr>
          <a:xfrm>
            <a:off x="7507097" y="2623485"/>
            <a:ext cx="3701677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新目标 复合型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管理型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双一流、双高、金课、虚拟仿真政策依据等，我们的课可以支持院校哪个政策的落地实现？"/>
          <p:cNvSpPr txBox="1"/>
          <p:nvPr/>
        </p:nvSpPr>
        <p:spPr>
          <a:xfrm>
            <a:off x="7507097" y="4919003"/>
            <a:ext cx="3219898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等线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新环境 大数据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能力测评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168" r="1548" b="800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4680012 w 9144000"/>
              <a:gd name="connsiteY0" fmla="*/ 555526 h 5143500"/>
              <a:gd name="connsiteX1" fmla="*/ 1331640 w 9144000"/>
              <a:gd name="connsiteY1" fmla="*/ 2067694 h 5143500"/>
              <a:gd name="connsiteX2" fmla="*/ 4680012 w 9144000"/>
              <a:gd name="connsiteY2" fmla="*/ 3579862 h 5143500"/>
              <a:gd name="connsiteX3" fmla="*/ 8028384 w 9144000"/>
              <a:gd name="connsiteY3" fmla="*/ 2067694 h 5143500"/>
              <a:gd name="connsiteX4" fmla="*/ 4680012 w 9144000"/>
              <a:gd name="connsiteY4" fmla="*/ 555526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4680012" y="555526"/>
                </a:moveTo>
                <a:cubicBezTo>
                  <a:pt x="2830757" y="555526"/>
                  <a:pt x="1331640" y="1232547"/>
                  <a:pt x="1331640" y="2067694"/>
                </a:cubicBezTo>
                <a:cubicBezTo>
                  <a:pt x="1331640" y="2902841"/>
                  <a:pt x="2830757" y="3579862"/>
                  <a:pt x="4680012" y="3579862"/>
                </a:cubicBezTo>
                <a:cubicBezTo>
                  <a:pt x="6529267" y="3579862"/>
                  <a:pt x="8028384" y="2902841"/>
                  <a:pt x="8028384" y="2067694"/>
                </a:cubicBezTo>
                <a:cubicBezTo>
                  <a:pt x="8028384" y="1232547"/>
                  <a:pt x="6529267" y="555526"/>
                  <a:pt x="4680012" y="55552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35360" y="4662813"/>
            <a:ext cx="11425269" cy="113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争夺榜首让学霸很开心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通过岗位能力、业务能力、企业经验、财富、正确率和管理能力六张榜单，不断激励大家冲刺榜首，关注名次提升；</a:t>
            </a:r>
          </a:p>
        </p:txBody>
      </p:sp>
    </p:spTree>
    <p:extLst>
      <p:ext uri="{BB962C8B-B14F-4D97-AF65-F5344CB8AC3E}">
        <p14:creationId xmlns:p14="http://schemas.microsoft.com/office/powerpoint/2010/main" val="66914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6" b="23401"/>
          <a:stretch/>
        </p:blipFill>
        <p:spPr>
          <a:xfrm>
            <a:off x="0" y="0"/>
            <a:ext cx="12192000" cy="6853917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159732 w 9144000"/>
              <a:gd name="connsiteY0" fmla="*/ 411510 h 5143500"/>
              <a:gd name="connsiteX1" fmla="*/ 611560 w 9144000"/>
              <a:gd name="connsiteY1" fmla="*/ 2571750 h 5143500"/>
              <a:gd name="connsiteX2" fmla="*/ 2159732 w 9144000"/>
              <a:gd name="connsiteY2" fmla="*/ 4731990 h 5143500"/>
              <a:gd name="connsiteX3" fmla="*/ 3707904 w 9144000"/>
              <a:gd name="connsiteY3" fmla="*/ 2571750 h 5143500"/>
              <a:gd name="connsiteX4" fmla="*/ 2159732 w 9144000"/>
              <a:gd name="connsiteY4" fmla="*/ 411510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2159732" y="411510"/>
                </a:moveTo>
                <a:cubicBezTo>
                  <a:pt x="1304700" y="411510"/>
                  <a:pt x="611560" y="1378682"/>
                  <a:pt x="611560" y="2571750"/>
                </a:cubicBezTo>
                <a:cubicBezTo>
                  <a:pt x="611560" y="3764818"/>
                  <a:pt x="1304700" y="4731990"/>
                  <a:pt x="2159732" y="4731990"/>
                </a:cubicBezTo>
                <a:cubicBezTo>
                  <a:pt x="3014764" y="4731990"/>
                  <a:pt x="3707904" y="3764818"/>
                  <a:pt x="3707904" y="2571750"/>
                </a:cubicBezTo>
                <a:cubicBezTo>
                  <a:pt x="3707904" y="1378682"/>
                  <a:pt x="3014764" y="411510"/>
                  <a:pt x="2159732" y="411510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5519937" y="2180862"/>
            <a:ext cx="6361324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实习圈让小白也嗨起来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FEED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机制，将实习产生的各类行为动态推送给全体，产生行为激励和从众心理，鼓励先进、刺激落后，可以秀徽章、可以送咖啡、还可以发起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PK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个任务还有会计笑话和小故事推送，符合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后需求；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24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5521" y="2180862"/>
            <a:ext cx="1023037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00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0600" b="1" dirty="0">
              <a:solidFill>
                <a:srgbClr val="BEDF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3659" y="2180862"/>
            <a:ext cx="8664036" cy="173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基于互联网</a:t>
            </a:r>
            <a:r>
              <a:rPr lang="en-US" altLang="zh-CN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  <a:p>
            <a:r>
              <a:rPr lang="zh-CN" altLang="en-US" sz="5333" b="1" dirty="0">
                <a:solidFill>
                  <a:srgbClr val="BEDF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构建的大数据展示</a:t>
            </a:r>
          </a:p>
        </p:txBody>
      </p:sp>
    </p:spTree>
    <p:extLst>
      <p:ext uri="{BB962C8B-B14F-4D97-AF65-F5344CB8AC3E}">
        <p14:creationId xmlns:p14="http://schemas.microsoft.com/office/powerpoint/2010/main" val="4086627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2596341"/>
            <a:ext cx="12239414" cy="4261659"/>
            <a:chOff x="109309" y="1121930"/>
            <a:chExt cx="12008942" cy="3395395"/>
          </a:xfrm>
        </p:grpSpPr>
        <p:grpSp>
          <p:nvGrpSpPr>
            <p:cNvPr id="14" name="组合 13"/>
            <p:cNvGrpSpPr/>
            <p:nvPr/>
          </p:nvGrpSpPr>
          <p:grpSpPr>
            <a:xfrm>
              <a:off x="109309" y="1151965"/>
              <a:ext cx="12008942" cy="3365360"/>
              <a:chOff x="109309" y="1169893"/>
              <a:chExt cx="12008942" cy="3365360"/>
            </a:xfrm>
          </p:grpSpPr>
          <p:pic>
            <p:nvPicPr>
              <p:cNvPr id="16" name="图片 15"/>
              <p:cNvPicPr preferRelativeResize="0"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309" y="116989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 preferRelativeResize="0"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6595" y="1169893"/>
                <a:ext cx="3025875" cy="1688400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 preferRelativeResize="0"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6327" y="116989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 preferRelativeResize="0">
                <a:picLocks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5851" y="116989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 preferRelativeResize="0">
                <a:picLocks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5479" y="284685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 preferRelativeResize="0">
                <a:picLocks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7030" y="284685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 preferRelativeResize="0">
                <a:picLocks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12817" y="2846853"/>
                <a:ext cx="3002400" cy="168840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 preferRelativeResize="0">
                <a:picLocks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309" y="2846853"/>
                <a:ext cx="3002400" cy="1688400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4898" y="1121930"/>
              <a:ext cx="6463223" cy="252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299116" y="4238815"/>
            <a:ext cx="8130025" cy="403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kern="100" dirty="0">
                <a:solidFill>
                  <a:srgbClr val="92D050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黑体" panose="02010609060101010101" pitchFamily="49" charset="-122"/>
              </a:rPr>
              <a:t>       </a:t>
            </a:r>
            <a:endParaRPr lang="zh-CN" altLang="en-US" sz="1500" kern="100" dirty="0">
              <a:solidFill>
                <a:srgbClr val="92D050"/>
              </a:solidFill>
              <a:latin typeface="等线" panose="02010600030101010101" pitchFamily="2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0990" y="349194"/>
            <a:ext cx="11387169" cy="182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zh-CN" altLang="en-US" sz="3200" b="1" dirty="0">
                <a:solidFill>
                  <a:srgbClr val="BEDF46"/>
                </a:solidFill>
                <a:latin typeface="方正黑隶简体_中" panose="02000000000000000000" pitchFamily="2" charset="-122"/>
                <a:ea typeface="方正黑隶简体_中" panose="02000000000000000000" pitchFamily="2" charset="-122"/>
              </a:rPr>
              <a:t>提供基于智慧教育的大数据展示</a:t>
            </a:r>
            <a:endParaRPr lang="en-US" altLang="zh-CN" sz="3200" b="1" dirty="0">
              <a:solidFill>
                <a:srgbClr val="BEDF46"/>
              </a:solidFill>
              <a:latin typeface="方正黑隶简体_中" panose="02000000000000000000" pitchFamily="2" charset="-122"/>
              <a:ea typeface="方正黑隶简体_中" panose="02000000000000000000" pitchFamily="2" charset="-122"/>
            </a:endParaRPr>
          </a:p>
          <a:p>
            <a:pPr>
              <a:lnSpc>
                <a:spcPts val="2667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财务实习平台，实现了数据化、场景化实战模拟财务场景，实现了业务实习与能力评价适配和实时同步；平台内嵌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余个指标评价数据采集点，实现了学生学习过程全环节记录。同时，通过教学过程管理大数据展示平台，实现了大数据内容可视化。可以多维度、实时展示教学大数据。满足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后学生竞技性、自我强化型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学习方式需求。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0603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等线"/>
              </a:defRPr>
            </a:pPr>
            <a:endParaRPr/>
          </a:p>
        </p:txBody>
      </p:sp>
      <p:pic>
        <p:nvPicPr>
          <p:cNvPr id="154" name="图片 1" descr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45" y="644690"/>
            <a:ext cx="2520375" cy="16437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图片 2" descr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498" y="2372884"/>
            <a:ext cx="4273678" cy="16437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图片 3" descr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5634" y="2380524"/>
            <a:ext cx="4637679" cy="16437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图片 11" descr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2367" y="4709300"/>
            <a:ext cx="9847267" cy="735926"/>
          </a:xfrm>
          <a:prstGeom prst="rect">
            <a:avLst/>
          </a:prstGeom>
          <a:ln w="76200">
            <a:solidFill>
              <a:srgbClr val="EE1D23"/>
            </a:solidFill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MH_Other_6"/>
          <p:cNvSpPr/>
          <p:nvPr>
            <p:custDataLst>
              <p:tags r:id="rId1"/>
            </p:custDataLst>
          </p:nvPr>
        </p:nvSpPr>
        <p:spPr>
          <a:xfrm flipV="1">
            <a:off x="3504722" y="5055526"/>
            <a:ext cx="325967" cy="217487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MH_Other_2"/>
          <p:cNvSpPr/>
          <p:nvPr>
            <p:custDataLst>
              <p:tags r:id="rId2"/>
            </p:custDataLst>
          </p:nvPr>
        </p:nvSpPr>
        <p:spPr>
          <a:xfrm flipV="1">
            <a:off x="1458470" y="3194328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MH_Other_6"/>
          <p:cNvSpPr/>
          <p:nvPr>
            <p:custDataLst>
              <p:tags r:id="rId3"/>
            </p:custDataLst>
          </p:nvPr>
        </p:nvSpPr>
        <p:spPr>
          <a:xfrm flipV="1">
            <a:off x="3583602" y="3194328"/>
            <a:ext cx="325967" cy="217487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MH_Other_10"/>
          <p:cNvSpPr/>
          <p:nvPr>
            <p:custDataLst>
              <p:tags r:id="rId4"/>
            </p:custDataLst>
          </p:nvPr>
        </p:nvSpPr>
        <p:spPr>
          <a:xfrm flipV="1">
            <a:off x="5706618" y="3194328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MH_Other_14"/>
          <p:cNvSpPr/>
          <p:nvPr>
            <p:custDataLst>
              <p:tags r:id="rId5"/>
            </p:custDataLst>
          </p:nvPr>
        </p:nvSpPr>
        <p:spPr>
          <a:xfrm flipV="1">
            <a:off x="7831751" y="3194328"/>
            <a:ext cx="323851" cy="217487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MH_Other_18"/>
          <p:cNvSpPr/>
          <p:nvPr>
            <p:custDataLst>
              <p:tags r:id="rId6"/>
            </p:custDataLst>
          </p:nvPr>
        </p:nvSpPr>
        <p:spPr>
          <a:xfrm flipV="1">
            <a:off x="9954770" y="3194328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MH_Other_1"/>
          <p:cNvSpPr/>
          <p:nvPr>
            <p:custDataLst>
              <p:tags r:id="rId7"/>
            </p:custDataLst>
          </p:nvPr>
        </p:nvSpPr>
        <p:spPr>
          <a:xfrm>
            <a:off x="561001" y="3119715"/>
            <a:ext cx="2123016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43" name="MH_SubTitle_1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713402" y="2552772"/>
            <a:ext cx="1881716" cy="72866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企业生产方式</a:t>
            </a:r>
          </a:p>
        </p:txBody>
      </p:sp>
      <p:sp>
        <p:nvSpPr>
          <p:cNvPr id="44" name="MH_Text_1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721868" y="3479319"/>
            <a:ext cx="1945216" cy="173690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制造业正在改变生产方式，大量引进机器人进入生产线</a:t>
            </a:r>
            <a:r>
              <a:rPr lang="en-US" altLang="zh-CN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服务行业也逐步引进人工智能软件。</a:t>
            </a:r>
            <a:endParaRPr lang="en-US" altLang="zh-CN" sz="14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77" hangingPunct="1">
              <a:defRPr/>
            </a:pPr>
            <a:endParaRPr lang="zh-CN" altLang="en-US" sz="1400" kern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MH_Other_3"/>
          <p:cNvSpPr/>
          <p:nvPr>
            <p:custDataLst>
              <p:tags r:id="rId10"/>
            </p:custDataLst>
          </p:nvPr>
        </p:nvSpPr>
        <p:spPr>
          <a:xfrm>
            <a:off x="1263639" y="2162079"/>
            <a:ext cx="709083" cy="53181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 fontScale="92500" lnSpcReduction="10000"/>
          </a:bodyPr>
          <a:lstStyle/>
          <a:p>
            <a:pPr algn="ctr" defTabSz="914377" hangingPunct="1">
              <a:defRPr/>
            </a:pPr>
            <a:r>
              <a:rPr lang="en-US" altLang="zh-CN" sz="2000" b="1" kern="1200" dirty="0">
                <a:solidFill>
                  <a:srgbClr val="00B0F0"/>
                </a:solidFill>
              </a:rPr>
              <a:t>01</a:t>
            </a:r>
            <a:endParaRPr lang="zh-CN" altLang="en-US" sz="2000" b="1" kern="1200" dirty="0">
              <a:solidFill>
                <a:srgbClr val="00B0F0"/>
              </a:solidFill>
            </a:endParaRPr>
          </a:p>
        </p:txBody>
      </p:sp>
      <p:sp>
        <p:nvSpPr>
          <p:cNvPr id="46" name="MH_Other_4"/>
          <p:cNvSpPr/>
          <p:nvPr>
            <p:custDataLst>
              <p:tags r:id="rId11"/>
            </p:custDataLst>
          </p:nvPr>
        </p:nvSpPr>
        <p:spPr>
          <a:xfrm>
            <a:off x="1189555" y="2108102"/>
            <a:ext cx="855133" cy="639763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377" hangingPunct="1">
              <a:defRPr/>
            </a:pPr>
            <a:endParaRPr lang="zh-CN" altLang="en-US" sz="2000" kern="1200">
              <a:solidFill>
                <a:prstClr val="white"/>
              </a:solidFill>
            </a:endParaRPr>
          </a:p>
        </p:txBody>
      </p:sp>
      <p:sp>
        <p:nvSpPr>
          <p:cNvPr id="47" name="MH_Other_5"/>
          <p:cNvSpPr/>
          <p:nvPr>
            <p:custDataLst>
              <p:tags r:id="rId12"/>
            </p:custDataLst>
          </p:nvPr>
        </p:nvSpPr>
        <p:spPr>
          <a:xfrm>
            <a:off x="2684020" y="3119715"/>
            <a:ext cx="2123017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48" name="MH_Other_7"/>
          <p:cNvSpPr/>
          <p:nvPr>
            <p:custDataLst>
              <p:tags r:id="rId13"/>
            </p:custDataLst>
          </p:nvPr>
        </p:nvSpPr>
        <p:spPr>
          <a:xfrm>
            <a:off x="3378189" y="2162079"/>
            <a:ext cx="709084" cy="531812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 fontScale="92500" lnSpcReduction="10000"/>
          </a:bodyPr>
          <a:lstStyle/>
          <a:p>
            <a:pPr algn="ctr" defTabSz="914377" hangingPunct="1">
              <a:defRPr/>
            </a:pPr>
            <a:r>
              <a:rPr lang="en-US" altLang="zh-CN" sz="2000" b="1" kern="1200" dirty="0">
                <a:solidFill>
                  <a:srgbClr val="FF0000"/>
                </a:solidFill>
              </a:rPr>
              <a:t>02</a:t>
            </a:r>
            <a:endParaRPr lang="zh-CN" altLang="en-US" sz="2000" b="1" kern="1200" dirty="0">
              <a:solidFill>
                <a:srgbClr val="FF0000"/>
              </a:solidFill>
            </a:endParaRPr>
          </a:p>
        </p:txBody>
      </p:sp>
      <p:sp>
        <p:nvSpPr>
          <p:cNvPr id="49" name="MH_Other_8"/>
          <p:cNvSpPr/>
          <p:nvPr>
            <p:custDataLst>
              <p:tags r:id="rId14"/>
            </p:custDataLst>
          </p:nvPr>
        </p:nvSpPr>
        <p:spPr>
          <a:xfrm>
            <a:off x="3306222" y="2108102"/>
            <a:ext cx="853017" cy="639763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377" hangingPunct="1">
              <a:defRPr/>
            </a:pPr>
            <a:endParaRPr lang="zh-CN" altLang="en-US" sz="2000" kern="1200">
              <a:solidFill>
                <a:prstClr val="white"/>
              </a:solidFill>
            </a:endParaRPr>
          </a:p>
        </p:txBody>
      </p:sp>
      <p:sp>
        <p:nvSpPr>
          <p:cNvPr id="50" name="MH_Text_2"/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2978117" y="5385449"/>
            <a:ext cx="1945217" cy="118433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要求核算对象由企业整体变为单个项目，辅助订单决策</a:t>
            </a:r>
          </a:p>
        </p:txBody>
      </p:sp>
      <p:sp>
        <p:nvSpPr>
          <p:cNvPr id="51" name="MH_Other_9"/>
          <p:cNvSpPr/>
          <p:nvPr>
            <p:custDataLst>
              <p:tags r:id="rId16"/>
            </p:custDataLst>
          </p:nvPr>
        </p:nvSpPr>
        <p:spPr>
          <a:xfrm>
            <a:off x="4807035" y="3119715"/>
            <a:ext cx="2125133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52" name="MH_Other_11"/>
          <p:cNvSpPr/>
          <p:nvPr>
            <p:custDataLst>
              <p:tags r:id="rId17"/>
            </p:custDataLst>
          </p:nvPr>
        </p:nvSpPr>
        <p:spPr>
          <a:xfrm>
            <a:off x="5492739" y="2162079"/>
            <a:ext cx="709083" cy="53181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 fontScale="92500" lnSpcReduction="10000"/>
          </a:bodyPr>
          <a:lstStyle/>
          <a:p>
            <a:pPr algn="ctr" defTabSz="914377" hangingPunct="1">
              <a:defRPr/>
            </a:pPr>
            <a:r>
              <a:rPr lang="en-US" altLang="zh-CN" sz="2000" b="1" kern="1200" dirty="0">
                <a:solidFill>
                  <a:srgbClr val="00B0F0"/>
                </a:solidFill>
              </a:rPr>
              <a:t>03</a:t>
            </a:r>
            <a:endParaRPr lang="zh-CN" altLang="en-US" sz="2000" b="1" kern="1200" dirty="0">
              <a:solidFill>
                <a:srgbClr val="00B0F0"/>
              </a:solidFill>
            </a:endParaRPr>
          </a:p>
        </p:txBody>
      </p:sp>
      <p:sp>
        <p:nvSpPr>
          <p:cNvPr id="53" name="MH_Other_12"/>
          <p:cNvSpPr/>
          <p:nvPr>
            <p:custDataLst>
              <p:tags r:id="rId18"/>
            </p:custDataLst>
          </p:nvPr>
        </p:nvSpPr>
        <p:spPr>
          <a:xfrm>
            <a:off x="5420772" y="2108102"/>
            <a:ext cx="853016" cy="639763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377" hangingPunct="1">
              <a:defRPr/>
            </a:pPr>
            <a:endParaRPr lang="zh-CN" altLang="en-US" sz="2000" kern="1200">
              <a:solidFill>
                <a:prstClr val="white"/>
              </a:solidFill>
            </a:endParaRPr>
          </a:p>
        </p:txBody>
      </p:sp>
      <p:sp>
        <p:nvSpPr>
          <p:cNvPr id="54" name="MH_Text_3"/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5048667" y="3468563"/>
            <a:ext cx="1945216" cy="159592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无论是集团公司、还是单一组织结构的企业，集中控制的运营要求日益强烈。</a:t>
            </a:r>
          </a:p>
        </p:txBody>
      </p:sp>
      <p:sp>
        <p:nvSpPr>
          <p:cNvPr id="55" name="MH_Other_13"/>
          <p:cNvSpPr/>
          <p:nvPr>
            <p:custDataLst>
              <p:tags r:id="rId20"/>
            </p:custDataLst>
          </p:nvPr>
        </p:nvSpPr>
        <p:spPr>
          <a:xfrm>
            <a:off x="6932167" y="3119715"/>
            <a:ext cx="2123016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56" name="MH_Other_15"/>
          <p:cNvSpPr/>
          <p:nvPr>
            <p:custDataLst>
              <p:tags r:id="rId21"/>
            </p:custDataLst>
          </p:nvPr>
        </p:nvSpPr>
        <p:spPr>
          <a:xfrm>
            <a:off x="7607289" y="2162079"/>
            <a:ext cx="709084" cy="531812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 fontScale="92500" lnSpcReduction="10000"/>
          </a:bodyPr>
          <a:lstStyle/>
          <a:p>
            <a:pPr algn="ctr" defTabSz="914377" hangingPunct="1">
              <a:defRPr/>
            </a:pPr>
            <a:r>
              <a:rPr lang="en-US" altLang="zh-CN" sz="2000" b="1" kern="1200" dirty="0">
                <a:solidFill>
                  <a:srgbClr val="FF0000"/>
                </a:solidFill>
              </a:rPr>
              <a:t>04</a:t>
            </a:r>
            <a:endParaRPr lang="zh-CN" altLang="en-US" sz="2000" b="1" kern="1200" dirty="0">
              <a:solidFill>
                <a:srgbClr val="FF0000"/>
              </a:solidFill>
            </a:endParaRPr>
          </a:p>
        </p:txBody>
      </p:sp>
      <p:sp>
        <p:nvSpPr>
          <p:cNvPr id="57" name="MH_Other_16"/>
          <p:cNvSpPr/>
          <p:nvPr>
            <p:custDataLst>
              <p:tags r:id="rId22"/>
            </p:custDataLst>
          </p:nvPr>
        </p:nvSpPr>
        <p:spPr>
          <a:xfrm>
            <a:off x="7535322" y="2108102"/>
            <a:ext cx="853017" cy="639763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377" hangingPunct="1">
              <a:defRPr/>
            </a:pPr>
            <a:endParaRPr lang="zh-CN" altLang="en-US" sz="2000" kern="1200">
              <a:solidFill>
                <a:prstClr val="white"/>
              </a:solidFill>
            </a:endParaRPr>
          </a:p>
        </p:txBody>
      </p:sp>
      <p:sp>
        <p:nvSpPr>
          <p:cNvPr id="58" name="MH_Text_4"/>
          <p:cNvSpPr txBox="1">
            <a:spLocks/>
          </p:cNvSpPr>
          <p:nvPr>
            <p:custDataLst>
              <p:tags r:id="rId23"/>
            </p:custDataLst>
          </p:nvPr>
        </p:nvSpPr>
        <p:spPr>
          <a:xfrm>
            <a:off x="7225647" y="3469650"/>
            <a:ext cx="1945217" cy="171876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利用新的技术工具和手段，企业管理在不断升级。一方面企业管理从人工管理转向数据管理</a:t>
            </a:r>
            <a:r>
              <a:rPr lang="zh-CN" altLang="en-US" sz="1400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9" name="MH_Other_17"/>
          <p:cNvSpPr/>
          <p:nvPr>
            <p:custDataLst>
              <p:tags r:id="rId24"/>
            </p:custDataLst>
          </p:nvPr>
        </p:nvSpPr>
        <p:spPr>
          <a:xfrm>
            <a:off x="9055184" y="3119715"/>
            <a:ext cx="2125133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60" name="MH_Other_19"/>
          <p:cNvSpPr/>
          <p:nvPr>
            <p:custDataLst>
              <p:tags r:id="rId25"/>
            </p:custDataLst>
          </p:nvPr>
        </p:nvSpPr>
        <p:spPr>
          <a:xfrm>
            <a:off x="9721839" y="2162079"/>
            <a:ext cx="709083" cy="53181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>
            <a:normAutofit fontScale="92500" lnSpcReduction="10000"/>
          </a:bodyPr>
          <a:lstStyle/>
          <a:p>
            <a:pPr algn="ctr" defTabSz="914377" hangingPunct="1">
              <a:defRPr/>
            </a:pPr>
            <a:r>
              <a:rPr lang="en-US" altLang="zh-CN" sz="2000" b="1" kern="1200" dirty="0">
                <a:solidFill>
                  <a:srgbClr val="00B0F0"/>
                </a:solidFill>
              </a:rPr>
              <a:t>05</a:t>
            </a:r>
            <a:endParaRPr lang="zh-CN" altLang="en-US" sz="2000" b="1" kern="1200" dirty="0">
              <a:solidFill>
                <a:srgbClr val="00B0F0"/>
              </a:solidFill>
            </a:endParaRPr>
          </a:p>
        </p:txBody>
      </p:sp>
      <p:sp>
        <p:nvSpPr>
          <p:cNvPr id="61" name="MH_Other_20"/>
          <p:cNvSpPr/>
          <p:nvPr>
            <p:custDataLst>
              <p:tags r:id="rId26"/>
            </p:custDataLst>
          </p:nvPr>
        </p:nvSpPr>
        <p:spPr>
          <a:xfrm>
            <a:off x="9649872" y="2108102"/>
            <a:ext cx="853016" cy="639763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377" hangingPunct="1">
              <a:defRPr/>
            </a:pPr>
            <a:endParaRPr lang="zh-CN" altLang="en-US" sz="2000" kern="1200">
              <a:solidFill>
                <a:prstClr val="white"/>
              </a:solidFill>
            </a:endParaRPr>
          </a:p>
        </p:txBody>
      </p:sp>
      <p:sp>
        <p:nvSpPr>
          <p:cNvPr id="62" name="MH_Text_5"/>
          <p:cNvSpPr txBox="1">
            <a:spLocks/>
          </p:cNvSpPr>
          <p:nvPr>
            <p:custDataLst>
              <p:tags r:id="rId27"/>
            </p:custDataLst>
          </p:nvPr>
        </p:nvSpPr>
        <p:spPr>
          <a:xfrm>
            <a:off x="9351550" y="3469650"/>
            <a:ext cx="1945216" cy="171876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粉丝经济、平台服务，免费服务、分享经济等新的盈利模式的出现。</a:t>
            </a:r>
          </a:p>
        </p:txBody>
      </p:sp>
      <p:sp>
        <p:nvSpPr>
          <p:cNvPr id="63" name="MH_SubTitle_2"/>
          <p:cNvSpPr txBox="1">
            <a:spLocks/>
          </p:cNvSpPr>
          <p:nvPr>
            <p:custDataLst>
              <p:tags r:id="rId28"/>
            </p:custDataLst>
          </p:nvPr>
        </p:nvSpPr>
        <p:spPr>
          <a:xfrm>
            <a:off x="2830069" y="2552772"/>
            <a:ext cx="1881716" cy="72866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defTabSz="914377" hangingPunct="1">
              <a:defRPr/>
            </a:pP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</a:p>
        </p:txBody>
      </p:sp>
      <p:sp>
        <p:nvSpPr>
          <p:cNvPr id="64" name="MH_SubTitle_3"/>
          <p:cNvSpPr txBox="1">
            <a:spLocks/>
          </p:cNvSpPr>
          <p:nvPr>
            <p:custDataLst>
              <p:tags r:id="rId29"/>
            </p:custDataLst>
          </p:nvPr>
        </p:nvSpPr>
        <p:spPr>
          <a:xfrm>
            <a:off x="4946735" y="2552772"/>
            <a:ext cx="1881716" cy="72866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defTabSz="914377" hangingPunct="1">
              <a:defRPr/>
            </a:pP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</a:t>
            </a: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</a:p>
        </p:txBody>
      </p:sp>
      <p:sp>
        <p:nvSpPr>
          <p:cNvPr id="65" name="MH_SubTitle_4"/>
          <p:cNvSpPr txBox="1">
            <a:spLocks/>
          </p:cNvSpPr>
          <p:nvPr>
            <p:custDataLst>
              <p:tags r:id="rId30"/>
            </p:custDataLst>
          </p:nvPr>
        </p:nvSpPr>
        <p:spPr>
          <a:xfrm>
            <a:off x="7234884" y="2552772"/>
            <a:ext cx="1879600" cy="72866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企业管理</a:t>
            </a: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手段</a:t>
            </a:r>
          </a:p>
        </p:txBody>
      </p:sp>
      <p:sp>
        <p:nvSpPr>
          <p:cNvPr id="66" name="MH_SubTitle_5"/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9351550" y="2552772"/>
            <a:ext cx="1879600" cy="72866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defTabSz="914377" hangingPunct="1">
              <a:defRPr/>
            </a:pP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盈利</a:t>
            </a:r>
            <a:r>
              <a:rPr lang="zh-CN" altLang="en-US" sz="1800" b="1" kern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</a:p>
        </p:txBody>
      </p:sp>
      <p:sp>
        <p:nvSpPr>
          <p:cNvPr id="67" name="MH_Text_2"/>
          <p:cNvSpPr txBox="1">
            <a:spLocks/>
          </p:cNvSpPr>
          <p:nvPr>
            <p:custDataLst>
              <p:tags r:id="rId32"/>
            </p:custDataLst>
          </p:nvPr>
        </p:nvSpPr>
        <p:spPr>
          <a:xfrm>
            <a:off x="2812539" y="3451133"/>
            <a:ext cx="1945217" cy="166647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现在企业转向</a:t>
            </a:r>
            <a:r>
              <a:rPr lang="en-US" altLang="zh-CN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O2O</a:t>
            </a: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模式，即线下以专柜、直营、专卖店方式，线上是</a:t>
            </a:r>
            <a:r>
              <a:rPr lang="en-US" altLang="zh-CN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C2M</a:t>
            </a: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方式。</a:t>
            </a:r>
            <a:endParaRPr lang="en-US" altLang="zh-CN" sz="14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MH_Text_2"/>
          <p:cNvSpPr txBox="1">
            <a:spLocks/>
          </p:cNvSpPr>
          <p:nvPr>
            <p:custDataLst>
              <p:tags r:id="rId33"/>
            </p:custDataLst>
          </p:nvPr>
        </p:nvSpPr>
        <p:spPr>
          <a:xfrm>
            <a:off x="751772" y="5381932"/>
            <a:ext cx="1945217" cy="118433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要求传统财务成本的计算方法的改变</a:t>
            </a:r>
          </a:p>
        </p:txBody>
      </p:sp>
      <p:sp>
        <p:nvSpPr>
          <p:cNvPr id="69" name="MH_Other_14"/>
          <p:cNvSpPr/>
          <p:nvPr>
            <p:custDataLst>
              <p:tags r:id="rId34"/>
            </p:custDataLst>
          </p:nvPr>
        </p:nvSpPr>
        <p:spPr>
          <a:xfrm flipV="1">
            <a:off x="7835999" y="5055526"/>
            <a:ext cx="323851" cy="217487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MH_Other_1"/>
          <p:cNvSpPr/>
          <p:nvPr>
            <p:custDataLst>
              <p:tags r:id="rId35"/>
            </p:custDataLst>
          </p:nvPr>
        </p:nvSpPr>
        <p:spPr>
          <a:xfrm>
            <a:off x="565249" y="4980912"/>
            <a:ext cx="2123016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71" name="MH_Other_5"/>
          <p:cNvSpPr/>
          <p:nvPr>
            <p:custDataLst>
              <p:tags r:id="rId36"/>
            </p:custDataLst>
          </p:nvPr>
        </p:nvSpPr>
        <p:spPr>
          <a:xfrm>
            <a:off x="2688268" y="4980912"/>
            <a:ext cx="2123017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72" name="MH_Other_9"/>
          <p:cNvSpPr/>
          <p:nvPr>
            <p:custDataLst>
              <p:tags r:id="rId37"/>
            </p:custDataLst>
          </p:nvPr>
        </p:nvSpPr>
        <p:spPr>
          <a:xfrm>
            <a:off x="4811283" y="4980912"/>
            <a:ext cx="2125133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73" name="MH_Other_17"/>
          <p:cNvSpPr/>
          <p:nvPr>
            <p:custDataLst>
              <p:tags r:id="rId38"/>
            </p:custDataLst>
          </p:nvPr>
        </p:nvSpPr>
        <p:spPr>
          <a:xfrm>
            <a:off x="9059432" y="4980912"/>
            <a:ext cx="2125133" cy="112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74" name="MH_Other_13"/>
          <p:cNvSpPr/>
          <p:nvPr>
            <p:custDataLst>
              <p:tags r:id="rId39"/>
            </p:custDataLst>
          </p:nvPr>
        </p:nvSpPr>
        <p:spPr>
          <a:xfrm>
            <a:off x="6936413" y="4980910"/>
            <a:ext cx="2123016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black"/>
              </a:solidFill>
            </a:endParaRPr>
          </a:p>
        </p:txBody>
      </p:sp>
      <p:sp>
        <p:nvSpPr>
          <p:cNvPr id="75" name="MH_Other_2"/>
          <p:cNvSpPr/>
          <p:nvPr>
            <p:custDataLst>
              <p:tags r:id="rId40"/>
            </p:custDataLst>
          </p:nvPr>
        </p:nvSpPr>
        <p:spPr>
          <a:xfrm flipV="1">
            <a:off x="1379589" y="5055526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7" name="MH_Other_10"/>
          <p:cNvSpPr/>
          <p:nvPr>
            <p:custDataLst>
              <p:tags r:id="rId41"/>
            </p:custDataLst>
          </p:nvPr>
        </p:nvSpPr>
        <p:spPr>
          <a:xfrm flipV="1">
            <a:off x="5627738" y="5055526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8" name="MH_Other_18"/>
          <p:cNvSpPr/>
          <p:nvPr>
            <p:custDataLst>
              <p:tags r:id="rId42"/>
            </p:custDataLst>
          </p:nvPr>
        </p:nvSpPr>
        <p:spPr>
          <a:xfrm flipV="1">
            <a:off x="9875889" y="5055526"/>
            <a:ext cx="325967" cy="21748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914377" hangingPunct="1">
              <a:defRPr/>
            </a:pPr>
            <a:endParaRPr lang="zh-CN" altLang="en-US" kern="12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9" name="MH_Text_2"/>
          <p:cNvSpPr txBox="1">
            <a:spLocks/>
          </p:cNvSpPr>
          <p:nvPr>
            <p:custDataLst>
              <p:tags r:id="rId43"/>
            </p:custDataLst>
          </p:nvPr>
        </p:nvSpPr>
        <p:spPr>
          <a:xfrm>
            <a:off x="5026155" y="5386662"/>
            <a:ext cx="1945217" cy="118433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要求财务由分散转为集中，成立财务共享中心</a:t>
            </a:r>
          </a:p>
        </p:txBody>
      </p:sp>
      <p:sp>
        <p:nvSpPr>
          <p:cNvPr id="80" name="MH_Text_2"/>
          <p:cNvSpPr txBox="1">
            <a:spLocks/>
          </p:cNvSpPr>
          <p:nvPr>
            <p:custDataLst>
              <p:tags r:id="rId44"/>
            </p:custDataLst>
          </p:nvPr>
        </p:nvSpPr>
        <p:spPr>
          <a:xfrm>
            <a:off x="7046186" y="5380716"/>
            <a:ext cx="1945217" cy="118433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要求财务必须利用大数据实时获取信息，支持企业决策</a:t>
            </a:r>
          </a:p>
        </p:txBody>
      </p:sp>
      <p:sp>
        <p:nvSpPr>
          <p:cNvPr id="81" name="MH_Text_2"/>
          <p:cNvSpPr txBox="1">
            <a:spLocks/>
          </p:cNvSpPr>
          <p:nvPr>
            <p:custDataLst>
              <p:tags r:id="rId45"/>
            </p:custDataLst>
          </p:nvPr>
        </p:nvSpPr>
        <p:spPr>
          <a:xfrm>
            <a:off x="9216322" y="5378413"/>
            <a:ext cx="1945217" cy="1184337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defTabSz="914377" hangingPunct="1">
              <a:defRPr/>
            </a:pPr>
            <a:r>
              <a:rPr lang="zh-CN" altLang="en-US" sz="1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要求财务打破传统利润形成的会计观，随服务对象变化而变化</a:t>
            </a:r>
          </a:p>
        </p:txBody>
      </p:sp>
      <p:sp>
        <p:nvSpPr>
          <p:cNvPr id="2" name="矩形 1"/>
          <p:cNvSpPr/>
          <p:nvPr/>
        </p:nvSpPr>
        <p:spPr>
          <a:xfrm>
            <a:off x="417877" y="1041282"/>
            <a:ext cx="114992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50000"/>
              </a:lnSpc>
            </a:pPr>
            <a:r>
              <a:rPr kumimoji="1" lang="zh-CN" altLang="en-US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企业转型升级，业务跨界、管理创新、组织重构、流程再造，环境多元化的变革，智能技术深度应用，财务人才培训面临巨大的挑战。</a:t>
            </a:r>
            <a:endParaRPr lang="zh-CN" altLang="en-US" kern="1200" dirty="0">
              <a:solidFill>
                <a:schemeClr val="tx1"/>
              </a:solidFill>
            </a:endParaRPr>
          </a:p>
        </p:txBody>
      </p:sp>
      <p:sp>
        <p:nvSpPr>
          <p:cNvPr id="83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产业发展及人才需求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26162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dirty="0" err="1"/>
              <a:t>对应专业高校现状痛点</a:t>
            </a:r>
            <a:endParaRPr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860" y="1714523"/>
            <a:ext cx="3823079" cy="287716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539764" y="1088175"/>
            <a:ext cx="2356945" cy="1481252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通过提供经过专业设计的校内实习，解决财会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专业实习难题；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通过提供各类的行业真实账务，满足地方院校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特色人才培养需求；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通过提供大数据分析和全国排名，满足院校人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才培养质量评估的需求；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838090" y="3014612"/>
            <a:ext cx="2356945" cy="1328019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解决精准招聘的难题，获取具有岗位鉴定报告的人才信息和排名；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参与实习项目设计，前置岗前培训、提升企业校内品牌知名度；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kumimoji="0" lang="en-US" altLang="zh-CN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  <a:p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39764" y="2937995"/>
            <a:ext cx="2356945" cy="1481252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无需专业详尽指导，轻松管控实习过程；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获取精准的实习预警、可视化的实习进度管控；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透过实习获取专业课程教学优化建议；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kumimoji="0" lang="en-US" altLang="zh-CN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  <a:p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838090" y="1088173"/>
            <a:ext cx="2356945" cy="1481252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获得财会核算能力、财务管理能力和管理意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识，多学科综合应用；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获得丰富的行业真账经验，满足行业深度训练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和猎奇需求；</a:t>
            </a:r>
          </a:p>
          <a:p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详尽的岗位能力报告和成长建议，可与企业进</a:t>
            </a:r>
          </a:p>
          <a:p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行实习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对接，精准投档；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7313231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产品价值主张</a:t>
            </a:r>
          </a:p>
        </p:txBody>
      </p:sp>
      <p:sp>
        <p:nvSpPr>
          <p:cNvPr id="99" name="面向校长院长顶层内容设计，我们的解决方案…"/>
          <p:cNvSpPr txBox="1"/>
          <p:nvPr/>
        </p:nvSpPr>
        <p:spPr>
          <a:xfrm>
            <a:off x="1194475" y="1556827"/>
            <a:ext cx="9591512" cy="2577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lnSpc>
                <a:spcPct val="150000"/>
              </a:lnSpc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面向校长院长顶层内容设计，我们的解决方案</a:t>
            </a:r>
            <a:endParaRPr lang="en-US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zh-CN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以企业对会计人员实际需求为</a:t>
            </a:r>
            <a:r>
              <a:rPr lang="zh-CN" altLang="en-US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导向：会计核算和财务管理并重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zh-CN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以实战能力培养为中心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zh-CN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以分析判断业务的合规性、合法性及风险控制为重点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zh-CN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利用单据，判断真伪、落实制度规范，防范规避风险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endParaRPr lang="en-US" sz="1900" spc="236" dirty="0">
              <a:solidFill>
                <a:srgbClr val="595959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EE654D4-3281-4134-AC8B-67A57002A1D6}"/>
              </a:ext>
            </a:extLst>
          </p:cNvPr>
          <p:cNvGrpSpPr/>
          <p:nvPr/>
        </p:nvGrpSpPr>
        <p:grpSpPr>
          <a:xfrm>
            <a:off x="551730" y="2538865"/>
            <a:ext cx="11137236" cy="3979347"/>
            <a:chOff x="367173" y="718708"/>
            <a:chExt cx="8316912" cy="4392612"/>
          </a:xfrm>
        </p:grpSpPr>
        <p:pic>
          <p:nvPicPr>
            <p:cNvPr id="7" name="图片 1">
              <a:extLst>
                <a:ext uri="{FF2B5EF4-FFF2-40B4-BE49-F238E27FC236}">
                  <a16:creationId xmlns:a16="http://schemas.microsoft.com/office/drawing/2014/main" id="{89986A8F-1D3B-466D-B8C1-3EABE8B3AF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173" y="718708"/>
              <a:ext cx="8316912" cy="439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标题 3">
              <a:extLst>
                <a:ext uri="{FF2B5EF4-FFF2-40B4-BE49-F238E27FC236}">
                  <a16:creationId xmlns:a16="http://schemas.microsoft.com/office/drawing/2014/main" id="{090CFA9E-0D49-47C1-8EE2-C4200F9487A7}"/>
                </a:ext>
              </a:extLst>
            </p:cNvPr>
            <p:cNvSpPr txBox="1">
              <a:spLocks/>
            </p:cNvSpPr>
            <p:nvPr/>
          </p:nvSpPr>
          <p:spPr>
            <a:xfrm>
              <a:off x="1784383" y="824119"/>
              <a:ext cx="6059487" cy="30956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914377">
                <a:lnSpc>
                  <a:spcPct val="8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以真实企业案例，通过实习实现从知识到能力的学习转化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3E11ADD-EDEF-4504-900B-5FE682CB95D9}"/>
                </a:ext>
              </a:extLst>
            </p:cNvPr>
            <p:cNvSpPr/>
            <p:nvPr/>
          </p:nvSpPr>
          <p:spPr>
            <a:xfrm>
              <a:off x="2419350" y="1751013"/>
              <a:ext cx="2447925" cy="2447925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endParaRPr lang="zh-CN" altLang="en-US" sz="1333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BDBC409-0CCE-4ABF-AE24-0774DE745191}"/>
                </a:ext>
              </a:extLst>
            </p:cNvPr>
            <p:cNvGrpSpPr/>
            <p:nvPr/>
          </p:nvGrpSpPr>
          <p:grpSpPr>
            <a:xfrm>
              <a:off x="2419290" y="1559665"/>
              <a:ext cx="2448272" cy="2970433"/>
              <a:chOff x="304800" y="374023"/>
              <a:chExt cx="4000500" cy="4795921"/>
            </a:xfrm>
            <a:effectLst>
              <a:outerShdw blurRad="444500" dist="254000" dir="6840000" algn="tr" rotWithShape="0">
                <a:prstClr val="black">
                  <a:alpha val="24000"/>
                </a:prstClr>
              </a:outerShdw>
            </a:effectLst>
          </p:grpSpPr>
          <p:sp>
            <p:nvSpPr>
              <p:cNvPr id="37" name="同心圆 47">
                <a:extLst>
                  <a:ext uri="{FF2B5EF4-FFF2-40B4-BE49-F238E27FC236}">
                    <a16:creationId xmlns:a16="http://schemas.microsoft.com/office/drawing/2014/main" id="{A934E031-08B6-4445-82E2-EC112D9C076E}"/>
                  </a:ext>
                </a:extLst>
              </p:cNvPr>
              <p:cNvSpPr/>
              <p:nvPr/>
            </p:nvSpPr>
            <p:spPr>
              <a:xfrm>
                <a:off x="304800" y="374023"/>
                <a:ext cx="4000500" cy="479592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03E5AFA7-2B11-4C08-A6EA-EB0B3573A23C}"/>
                  </a:ext>
                </a:extLst>
              </p:cNvPr>
              <p:cNvSpPr/>
              <p:nvPr/>
            </p:nvSpPr>
            <p:spPr>
              <a:xfrm>
                <a:off x="392113" y="449513"/>
                <a:ext cx="3825875" cy="4633118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6F4D83D-B644-445C-8042-4365A76606E9}"/>
                </a:ext>
              </a:extLst>
            </p:cNvPr>
            <p:cNvGrpSpPr/>
            <p:nvPr/>
          </p:nvGrpSpPr>
          <p:grpSpPr>
            <a:xfrm>
              <a:off x="2618674" y="2075626"/>
              <a:ext cx="1077182" cy="1333940"/>
              <a:chOff x="304800" y="673100"/>
              <a:chExt cx="4000500" cy="4954061"/>
            </a:xfrm>
            <a:effectLst>
              <a:outerShdw blurRad="444500" dist="254000" dir="6840000" algn="tr" rotWithShape="0">
                <a:prstClr val="black">
                  <a:alpha val="24000"/>
                </a:prstClr>
              </a:outerShdw>
            </a:effectLst>
          </p:grpSpPr>
          <p:sp>
            <p:nvSpPr>
              <p:cNvPr id="35" name="同心圆 44">
                <a:extLst>
                  <a:ext uri="{FF2B5EF4-FFF2-40B4-BE49-F238E27FC236}">
                    <a16:creationId xmlns:a16="http://schemas.microsoft.com/office/drawing/2014/main" id="{24AF673D-28B6-4228-A90E-EB39D4FB2C7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C2823A0A-0BA8-4B75-84F6-BEF5DB911629}"/>
                  </a:ext>
                </a:extLst>
              </p:cNvPr>
              <p:cNvSpPr/>
              <p:nvPr/>
            </p:nvSpPr>
            <p:spPr>
              <a:xfrm>
                <a:off x="392113" y="760415"/>
                <a:ext cx="3825873" cy="4866746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</p:grpSp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id="{13D41E59-A39B-41A4-88AA-BD7BB9512F45}"/>
                </a:ext>
              </a:extLst>
            </p:cNvPr>
            <p:cNvSpPr/>
            <p:nvPr/>
          </p:nvSpPr>
          <p:spPr>
            <a:xfrm>
              <a:off x="2725738" y="2182812"/>
              <a:ext cx="863600" cy="1098551"/>
            </a:xfrm>
            <a:prstGeom prst="roundRect">
              <a:avLst>
                <a:gd name="adj" fmla="val 50000"/>
              </a:avLst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实践性</a:t>
              </a:r>
              <a:endParaRPr lang="en-US" altLang="zh-CN" sz="1867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3B4CF5F-093B-42C4-B5EE-1E0650C6645E}"/>
                </a:ext>
              </a:extLst>
            </p:cNvPr>
            <p:cNvGrpSpPr/>
            <p:nvPr/>
          </p:nvGrpSpPr>
          <p:grpSpPr>
            <a:xfrm>
              <a:off x="4525629" y="1572047"/>
              <a:ext cx="2448272" cy="2941879"/>
              <a:chOff x="304800" y="354381"/>
              <a:chExt cx="4000500" cy="4749818"/>
            </a:xfrm>
            <a:effectLst>
              <a:outerShdw blurRad="444500" dist="254000" dir="6840000" algn="tr" rotWithShape="0">
                <a:prstClr val="black">
                  <a:alpha val="24000"/>
                </a:prstClr>
              </a:outerShdw>
            </a:effectLst>
          </p:grpSpPr>
          <p:sp>
            <p:nvSpPr>
              <p:cNvPr id="33" name="同心圆 50">
                <a:extLst>
                  <a:ext uri="{FF2B5EF4-FFF2-40B4-BE49-F238E27FC236}">
                    <a16:creationId xmlns:a16="http://schemas.microsoft.com/office/drawing/2014/main" id="{C215A450-935A-4DCA-B818-06C6A45BE732}"/>
                  </a:ext>
                </a:extLst>
              </p:cNvPr>
              <p:cNvSpPr/>
              <p:nvPr/>
            </p:nvSpPr>
            <p:spPr>
              <a:xfrm>
                <a:off x="304800" y="354381"/>
                <a:ext cx="4000500" cy="474981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334074C-2048-4455-8DBD-AB6E91320DEE}"/>
                  </a:ext>
                </a:extLst>
              </p:cNvPr>
              <p:cNvSpPr/>
              <p:nvPr/>
            </p:nvSpPr>
            <p:spPr>
              <a:xfrm>
                <a:off x="392113" y="455604"/>
                <a:ext cx="3825875" cy="454248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AEE58C7-89FA-4457-939B-39D82BB69267}"/>
                </a:ext>
              </a:extLst>
            </p:cNvPr>
            <p:cNvGrpSpPr/>
            <p:nvPr/>
          </p:nvGrpSpPr>
          <p:grpSpPr>
            <a:xfrm>
              <a:off x="5713777" y="2138216"/>
              <a:ext cx="1077182" cy="1306411"/>
              <a:chOff x="304800" y="673100"/>
              <a:chExt cx="4000500" cy="4851823"/>
            </a:xfrm>
            <a:effectLst>
              <a:outerShdw blurRad="444500" dist="254000" dir="6840000" algn="tr" rotWithShape="0">
                <a:prstClr val="black">
                  <a:alpha val="24000"/>
                </a:prstClr>
              </a:outerShdw>
            </a:effectLst>
          </p:grpSpPr>
          <p:sp>
            <p:nvSpPr>
              <p:cNvPr id="31" name="同心圆 53">
                <a:extLst>
                  <a:ext uri="{FF2B5EF4-FFF2-40B4-BE49-F238E27FC236}">
                    <a16:creationId xmlns:a16="http://schemas.microsoft.com/office/drawing/2014/main" id="{AB819DE4-FCF1-4EE9-8442-179E62AF8D0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F3BFDC7-C809-4EA2-AE55-F181F80D480D}"/>
                  </a:ext>
                </a:extLst>
              </p:cNvPr>
              <p:cNvSpPr/>
              <p:nvPr/>
            </p:nvSpPr>
            <p:spPr>
              <a:xfrm>
                <a:off x="392113" y="760409"/>
                <a:ext cx="3825873" cy="476451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7">
                  <a:defRPr/>
                </a:pPr>
                <a:endParaRPr lang="zh-CN" altLang="en-US" kern="0" dirty="0">
                  <a:solidFill>
                    <a:srgbClr val="C00000"/>
                  </a:solidFill>
                  <a:latin typeface="Calibri"/>
                  <a:ea typeface="微软雅黑" pitchFamily="34" charset="-122"/>
                </a:endParaRPr>
              </a:p>
            </p:txBody>
          </p:sp>
        </p:grpSp>
        <p:sp>
          <p:nvSpPr>
            <p:cNvPr id="15" name="圆角矩形 38">
              <a:extLst>
                <a:ext uri="{FF2B5EF4-FFF2-40B4-BE49-F238E27FC236}">
                  <a16:creationId xmlns:a16="http://schemas.microsoft.com/office/drawing/2014/main" id="{A34DC462-9735-4CE5-8FDC-DF093A299004}"/>
                </a:ext>
              </a:extLst>
            </p:cNvPr>
            <p:cNvSpPr/>
            <p:nvPr/>
          </p:nvSpPr>
          <p:spPr>
            <a:xfrm>
              <a:off x="5829300" y="2244725"/>
              <a:ext cx="863600" cy="1075475"/>
            </a:xfrm>
            <a:prstGeom prst="roundRect">
              <a:avLst>
                <a:gd name="adj" fmla="val 50000"/>
              </a:avLst>
            </a:prstGeom>
            <a:solidFill>
              <a:srgbClr val="F36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</a:t>
              </a:r>
              <a:r>
                <a:rPr lang="en-US" altLang="zh-CN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endParaRPr lang="en-US" altLang="zh-CN" sz="1867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91DB44D-B491-4A8E-91E4-A96F252E6DDA}"/>
                </a:ext>
              </a:extLst>
            </p:cNvPr>
            <p:cNvSpPr/>
            <p:nvPr/>
          </p:nvSpPr>
          <p:spPr>
            <a:xfrm>
              <a:off x="3845435" y="2120511"/>
              <a:ext cx="1716088" cy="181381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377"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1B677E6-97AF-4254-BA09-2B226C54F7D4}"/>
                </a:ext>
              </a:extLst>
            </p:cNvPr>
            <p:cNvSpPr txBox="1"/>
            <p:nvPr/>
          </p:nvSpPr>
          <p:spPr>
            <a:xfrm>
              <a:off x="5353051" y="1641024"/>
              <a:ext cx="884237" cy="4416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学科化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D3AD7FF-0538-4FE8-989A-B54EB629D60C}"/>
                </a:ext>
              </a:extLst>
            </p:cNvPr>
            <p:cNvSpPr txBox="1"/>
            <p:nvPr/>
          </p:nvSpPr>
          <p:spPr>
            <a:xfrm>
              <a:off x="3253737" y="1681131"/>
              <a:ext cx="884238" cy="4416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场景化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C5C0A2D-0148-4452-B23F-2010EF30E9D4}"/>
                </a:ext>
              </a:extLst>
            </p:cNvPr>
            <p:cNvSpPr txBox="1"/>
            <p:nvPr/>
          </p:nvSpPr>
          <p:spPr>
            <a:xfrm>
              <a:off x="4030322" y="2144033"/>
              <a:ext cx="1435100" cy="6455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学生训练反思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老师专题辅导</a:t>
              </a:r>
            </a:p>
          </p:txBody>
        </p:sp>
        <p:sp>
          <p:nvSpPr>
            <p:cNvPr id="20" name="圆角矩形 84">
              <a:extLst>
                <a:ext uri="{FF2B5EF4-FFF2-40B4-BE49-F238E27FC236}">
                  <a16:creationId xmlns:a16="http://schemas.microsoft.com/office/drawing/2014/main" id="{D833ECEA-CC05-4163-9292-D0DAA6798739}"/>
                </a:ext>
              </a:extLst>
            </p:cNvPr>
            <p:cNvSpPr/>
            <p:nvPr/>
          </p:nvSpPr>
          <p:spPr>
            <a:xfrm>
              <a:off x="4276725" y="2710798"/>
              <a:ext cx="865188" cy="1004139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en-US" altLang="zh-CN" sz="1867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</a:t>
              </a:r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</a:t>
              </a:r>
            </a:p>
          </p:txBody>
        </p:sp>
        <p:sp>
          <p:nvSpPr>
            <p:cNvPr id="21" name="右箭头 9">
              <a:extLst>
                <a:ext uri="{FF2B5EF4-FFF2-40B4-BE49-F238E27FC236}">
                  <a16:creationId xmlns:a16="http://schemas.microsoft.com/office/drawing/2014/main" id="{601D89C5-463D-473B-845F-702CED4EF59F}"/>
                </a:ext>
              </a:extLst>
            </p:cNvPr>
            <p:cNvSpPr/>
            <p:nvPr/>
          </p:nvSpPr>
          <p:spPr>
            <a:xfrm>
              <a:off x="2774983" y="1345097"/>
              <a:ext cx="4078288" cy="242887"/>
            </a:xfrm>
            <a:prstGeom prst="rightArrow">
              <a:avLst>
                <a:gd name="adj1" fmla="val 50000"/>
                <a:gd name="adj2" fmla="val 663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右箭头 109">
              <a:extLst>
                <a:ext uri="{FF2B5EF4-FFF2-40B4-BE49-F238E27FC236}">
                  <a16:creationId xmlns:a16="http://schemas.microsoft.com/office/drawing/2014/main" id="{0F8528B7-EEC3-4794-BFF4-EBA41CFBBA55}"/>
                </a:ext>
              </a:extLst>
            </p:cNvPr>
            <p:cNvSpPr/>
            <p:nvPr/>
          </p:nvSpPr>
          <p:spPr>
            <a:xfrm flipH="1">
              <a:off x="2816225" y="4448203"/>
              <a:ext cx="4102100" cy="242887"/>
            </a:xfrm>
            <a:prstGeom prst="rightArrow">
              <a:avLst>
                <a:gd name="adj1" fmla="val 50000"/>
                <a:gd name="adj2" fmla="val 663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0E08CA6E-939E-4B2B-B4C4-9A14EBACE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0786" y="1296282"/>
              <a:ext cx="1546852" cy="328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333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从实践经验回溯理论知识</a:t>
              </a: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97ADA9F4-4333-4E58-BF50-832EFF774B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466" y="4394125"/>
              <a:ext cx="1730003" cy="328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333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从理论</a:t>
              </a:r>
              <a:r>
                <a:rPr lang="en-US" altLang="zh-CN" sz="1333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333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专业知识到岗位能力</a:t>
              </a:r>
            </a:p>
          </p:txBody>
        </p:sp>
        <p:sp>
          <p:nvSpPr>
            <p:cNvPr id="25" name="矩形 38">
              <a:extLst>
                <a:ext uri="{FF2B5EF4-FFF2-40B4-BE49-F238E27FC236}">
                  <a16:creationId xmlns:a16="http://schemas.microsoft.com/office/drawing/2014/main" id="{8CDBB757-BE5C-4FAF-B092-E04F2EC9D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193" y="3993763"/>
              <a:ext cx="2160509" cy="917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真实企业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1-3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个月实际业务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0-2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年工龄财务人员工作经验 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C6255B2-4DFF-4A6A-9318-E6806B4E9320}"/>
                </a:ext>
              </a:extLst>
            </p:cNvPr>
            <p:cNvSpPr/>
            <p:nvPr/>
          </p:nvSpPr>
          <p:spPr>
            <a:xfrm>
              <a:off x="2678113" y="3221038"/>
              <a:ext cx="1313424" cy="8153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 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个专项训练主题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36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个重点训练模块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191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个日常业务场景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150CB03-FFB1-4AC9-A389-C36B27303F48}"/>
                </a:ext>
              </a:extLst>
            </p:cNvPr>
            <p:cNvSpPr/>
            <p:nvPr/>
          </p:nvSpPr>
          <p:spPr>
            <a:xfrm>
              <a:off x="5514975" y="3281363"/>
              <a:ext cx="674189" cy="1528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基础会计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财务会计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成本会计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管理会计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</a:p>
            <a:p>
              <a:pPr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A54800D-3607-45AE-983E-B141DF75432A}"/>
                </a:ext>
              </a:extLst>
            </p:cNvPr>
            <p:cNvSpPr/>
            <p:nvPr/>
          </p:nvSpPr>
          <p:spPr>
            <a:xfrm>
              <a:off x="1847850" y="2565399"/>
              <a:ext cx="776288" cy="1175025"/>
            </a:xfrm>
            <a:prstGeom prst="ellipse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031520C-A2C6-40DA-BC61-CFFAA31F68C9}"/>
                </a:ext>
              </a:extLst>
            </p:cNvPr>
            <p:cNvSpPr/>
            <p:nvPr/>
          </p:nvSpPr>
          <p:spPr>
            <a:xfrm>
              <a:off x="6808788" y="2627313"/>
              <a:ext cx="776287" cy="1171576"/>
            </a:xfrm>
            <a:prstGeom prst="ellipse">
              <a:avLst/>
            </a:prstGeom>
            <a:solidFill>
              <a:srgbClr val="F36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4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34D89B5-0D88-48AE-AA50-4B3A3655F1D4}"/>
                </a:ext>
              </a:extLst>
            </p:cNvPr>
            <p:cNvSpPr/>
            <p:nvPr/>
          </p:nvSpPr>
          <p:spPr>
            <a:xfrm>
              <a:off x="4356068" y="3559085"/>
              <a:ext cx="776287" cy="101126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defTabSz="1219140">
                <a:lnSpc>
                  <a:spcPct val="150000"/>
                </a:lnSpc>
                <a:defRPr/>
              </a:pPr>
              <a:r>
                <a: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840489" y="581809"/>
            <a:ext cx="1055971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dirty="0"/>
              <a:t>面向主任教师我们的教改价值，</a:t>
            </a:r>
            <a:r>
              <a:rPr lang="zh-CN" altLang="en-US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秉承“全真”设计理念，选择真实标杆企业原型，缩短学生岗前适应的关键期。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b="1" spc="236" dirty="0">
                <a:solidFill>
                  <a:schemeClr val="tx1"/>
                </a:solidFill>
                <a:latin typeface="微软雅黑"/>
                <a:ea typeface="微软雅黑"/>
                <a:cs typeface="微软雅黑"/>
                <a:sym typeface="微软雅黑"/>
              </a:rPr>
              <a:t>3</a:t>
            </a:r>
            <a:r>
              <a:rPr lang="zh-CN" altLang="en-US" spc="236" dirty="0">
                <a:solidFill>
                  <a:schemeClr val="tx1"/>
                </a:solidFill>
                <a:latin typeface="微软雅黑"/>
                <a:ea typeface="微软雅黑"/>
                <a:cs typeface="微软雅黑"/>
                <a:sym typeface="微软雅黑"/>
              </a:rPr>
              <a:t>大实习案例：大、中、小型企业原型</a:t>
            </a:r>
            <a:endParaRPr lang="en-US" altLang="zh-CN" spc="236" dirty="0">
              <a:solidFill>
                <a:schemeClr val="tx1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b="1" spc="236" dirty="0">
                <a:solidFill>
                  <a:schemeClr val="tx1"/>
                </a:solidFill>
                <a:latin typeface="微软雅黑"/>
                <a:ea typeface="微软雅黑"/>
                <a:cs typeface="微软雅黑"/>
                <a:sym typeface="微软雅黑"/>
              </a:rPr>
              <a:t>7</a:t>
            </a:r>
            <a:r>
              <a:rPr lang="zh-CN" altLang="en-US" spc="236" dirty="0">
                <a:solidFill>
                  <a:schemeClr val="tx1"/>
                </a:solidFill>
                <a:latin typeface="微软雅黑"/>
                <a:ea typeface="微软雅黑"/>
                <a:cs typeface="微软雅黑"/>
                <a:sym typeface="微软雅黑"/>
              </a:rPr>
              <a:t>类实习主题</a:t>
            </a:r>
            <a:endParaRPr lang="en-US" altLang="zh-CN" spc="236" dirty="0">
              <a:solidFill>
                <a:schemeClr val="tx1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b="1" spc="236" dirty="0">
                <a:solidFill>
                  <a:schemeClr val="tx1"/>
                </a:solidFill>
                <a:latin typeface="微软雅黑"/>
                <a:ea typeface="微软雅黑"/>
                <a:cs typeface="微软雅黑"/>
                <a:sym typeface="微软雅黑"/>
              </a:rPr>
              <a:t>15</a:t>
            </a:r>
            <a:r>
              <a:rPr lang="zh-CN" altLang="en-US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个财务岗位进阶式仿真实习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>
              <a:defRPr sz="1900" spc="236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pc="236" dirty="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rPr>
              <a:t>抓取学生成长数据，提供能力鉴定报告。</a:t>
            </a:r>
            <a:endParaRPr lang="en-US" altLang="zh-CN" spc="236" dirty="0">
              <a:solidFill>
                <a:srgbClr val="595959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05609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3"/>
          <p:cNvSpPr txBox="1"/>
          <p:nvPr/>
        </p:nvSpPr>
        <p:spPr>
          <a:xfrm>
            <a:off x="3151889" y="241350"/>
            <a:ext cx="52278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400" b="1" spc="300">
                <a:solidFill>
                  <a:srgbClr val="59595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t>产品目标市场</a:t>
            </a:r>
          </a:p>
        </p:txBody>
      </p:sp>
      <p:sp>
        <p:nvSpPr>
          <p:cNvPr id="102" name="目标客户图谱"/>
          <p:cNvSpPr txBox="1"/>
          <p:nvPr/>
        </p:nvSpPr>
        <p:spPr>
          <a:xfrm>
            <a:off x="1100744" y="1226382"/>
            <a:ext cx="9006818" cy="3416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客户定位：应用型本科、高职、中职类院校、高校师生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专业：财务管理、会计等相关专业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客户图谱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 marL="285750" indent="-285750"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本科：上海财大、中央财大、西南财大、首都经贸，江西财经等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 marL="285750" indent="-285750"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高职：山西财专、浙江金融、江苏经贸等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 marL="285750" indent="-285750">
              <a:buFont typeface="Arial" panose="020B0604020202020204" pitchFamily="34" charset="0"/>
              <a:buChar char="•"/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中职：武汉财校、北京商校、北国职业等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痛点：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现有院校使用的实习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/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实训平台均以核算为主线，未站在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财务核算和财务管理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全维能力角度训练学生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等线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等线"/>
            </a:endParaRPr>
          </a:p>
          <a:p>
            <a:pPr>
              <a:defRPr>
                <a:latin typeface="+mj-lt"/>
                <a:ea typeface="+mj-ea"/>
                <a:cs typeface="+mj-cs"/>
                <a:sym typeface="等线"/>
              </a:defRPr>
            </a:pPr>
            <a:endParaRPr lang="en-US" altLang="zh-CN" dirty="0">
              <a:sym typeface="等线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323"/>
  <p:tag name="MH_SECTIONID" val="324,325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SubTitle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SubTitle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SubTitle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Text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115312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2785</Words>
  <Application>Microsoft Office PowerPoint</Application>
  <PresentationFormat>宽屏</PresentationFormat>
  <Paragraphs>349</Paragraphs>
  <Slides>44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等线</vt:lpstr>
      <vt:lpstr>等线 Light</vt:lpstr>
      <vt:lpstr>方正黑隶简体_中</vt:lpstr>
      <vt:lpstr>方正跃进体_GB18030</vt:lpstr>
      <vt:lpstr>华文细黑</vt:lpstr>
      <vt:lpstr>默陌山魂手迹</vt:lpstr>
      <vt:lpstr>微软雅黑</vt:lpstr>
      <vt:lpstr>微软雅黑</vt:lpstr>
      <vt:lpstr>Arial</vt:lpstr>
      <vt:lpstr>Calibri</vt:lpstr>
      <vt:lpstr>Helvetica</vt:lpstr>
      <vt:lpstr>Times New Roman</vt:lpstr>
      <vt:lpstr>Wingdings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lw17713613070@outlook.com</cp:lastModifiedBy>
  <cp:revision>82</cp:revision>
  <dcterms:modified xsi:type="dcterms:W3CDTF">2022-03-28T06:45:45Z</dcterms:modified>
</cp:coreProperties>
</file>