
<file path=[Content_Types].xml><?xml version="1.0" encoding="utf-8"?>
<Types xmlns="http://schemas.openxmlformats.org/package/2006/content-types">
  <Default Extension="jpeg" ContentType="image/jpeg"/>
  <Default Extension="png" ContentType="image/png"/>
  <Default Extension="tiff" ContentType="image/tif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3" r:id="rId3"/>
  </p:sldMasterIdLst>
  <p:notesMasterIdLst>
    <p:notesMasterId r:id="rId7"/>
  </p:notesMasterIdLst>
  <p:sldIdLst>
    <p:sldId id="284" r:id="rId4"/>
    <p:sldId id="271" r:id="rId5"/>
    <p:sldId id="362" r:id="rId6"/>
    <p:sldId id="363" r:id="rId8"/>
    <p:sldId id="386" r:id="rId9"/>
    <p:sldId id="387" r:id="rId10"/>
    <p:sldId id="364" r:id="rId11"/>
    <p:sldId id="365" r:id="rId12"/>
    <p:sldId id="366" r:id="rId13"/>
    <p:sldId id="367" r:id="rId14"/>
    <p:sldId id="369" r:id="rId15"/>
    <p:sldId id="370" r:id="rId16"/>
    <p:sldId id="371" r:id="rId17"/>
    <p:sldId id="372" r:id="rId18"/>
    <p:sldId id="335" r:id="rId19"/>
    <p:sldId id="374" r:id="rId20"/>
    <p:sldId id="361" r:id="rId21"/>
    <p:sldId id="336" r:id="rId22"/>
    <p:sldId id="350" r:id="rId23"/>
    <p:sldId id="343" r:id="rId24"/>
    <p:sldId id="277" r:id="rId2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0113"/>
    <a:srgbClr val="E60012"/>
    <a:srgbClr val="C0000E"/>
    <a:srgbClr val="E81121"/>
    <a:srgbClr val="E70012"/>
    <a:srgbClr val="EF0013"/>
    <a:srgbClr val="ED0013"/>
    <a:srgbClr val="F4F4F4"/>
    <a:srgbClr val="D9D9D9"/>
    <a:srgbClr val="E831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16" autoAdjust="0"/>
    <p:restoredTop sz="86151" autoAdjust="0"/>
  </p:normalViewPr>
  <p:slideViewPr>
    <p:cSldViewPr>
      <p:cViewPr varScale="1">
        <p:scale>
          <a:sx n="84" d="100"/>
          <a:sy n="84" d="100"/>
        </p:scale>
        <p:origin x="930" y="7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B261BB-01DC-46C3-9734-6BB005C4FAF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74DEE1-F1F9-40FB-BEE0-A7A9678790C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VBSE</a:t>
            </a:r>
            <a:r>
              <a:rPr lang="zh-CN" altLang="en-US" dirty="0" smtClean="0"/>
              <a:t>综合实践教学平台</a:t>
            </a:r>
            <a:r>
              <a:rPr lang="en-US" altLang="zh-CN" dirty="0" smtClean="0"/>
              <a:t>3.5</a:t>
            </a:r>
            <a:r>
              <a:rPr lang="zh-CN" altLang="en-US" dirty="0" smtClean="0"/>
              <a:t>，是一款面向院校的综合实践教学平台，通过不同组织形态的抽取，形成一个虚拟商业社会环境。学生根据企业岗位工作内容，管理流程，业务单据，进行仿真经营与模拟。</a:t>
            </a:r>
            <a:endParaRPr lang="en-US" altLang="zh-CN" dirty="0" smtClean="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特色</a:t>
            </a:r>
            <a:r>
              <a:rPr lang="en-US" altLang="zh-CN" dirty="0" smtClean="0"/>
              <a:t>2</a:t>
            </a:r>
            <a:r>
              <a:rPr lang="zh-CN" altLang="en-US" dirty="0" smtClean="0"/>
              <a:t>，易教乐学设计，降低开课难度，提升用户体验，任务地图，指定组织推送任务，教学资源搜索，自动合并岗位。</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特色三，经营决策插件，一机双屏教学。教师端，针对市场环境，企业横向对比，单个企业经营数据指导评价。学生端，市场环境，经营决策指标数据，使企业经营决策可视化，任务活动节点对应相关指标，左侧屏幕是</a:t>
            </a:r>
            <a:r>
              <a:rPr lang="en-US" altLang="zh-CN" dirty="0" smtClean="0"/>
              <a:t>V</a:t>
            </a:r>
            <a:r>
              <a:rPr lang="zh-CN" altLang="en-US" dirty="0" smtClean="0"/>
              <a:t>综任务，右侧屏幕是相关经营决策指标数据。实现一机双屏。</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以前的教学场景，教师讲解规则，指导学生开始自主经营，学生根据想象模拟自主经营，竟单，合同签订，手工核算成本。</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任务活动对应相关指标指导学生决策，数据看板实时显示经营数据。自主经营阶段，学生可根据插件内容，实时掌握企业决策与经营情况，包含多屏数据</a:t>
            </a:r>
            <a:r>
              <a:rPr lang="zh-CN" altLang="en-US" smtClean="0"/>
              <a:t>看</a:t>
            </a:r>
            <a:r>
              <a:rPr lang="zh-CN" altLang="en-US" smtClean="0"/>
              <a:t>板一机双屏教学，</a:t>
            </a:r>
            <a:r>
              <a:rPr lang="en-US" altLang="zh-CN" smtClean="0"/>
              <a:t>Ar</a:t>
            </a:r>
            <a:r>
              <a:rPr lang="zh-CN" altLang="en-US" dirty="0" smtClean="0"/>
              <a:t>虚拟现实可体验模拟场景，智能云助教提供教学支持，</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spcBef>
                <a:spcPct val="50000"/>
              </a:spcBef>
            </a:pPr>
            <a:r>
              <a:rPr lang="zh-CN" altLang="en-US" b="1" dirty="0" smtClean="0">
                <a:solidFill>
                  <a:srgbClr val="E61200"/>
                </a:solidFill>
                <a:latin typeface="微软雅黑" panose="020B0503020204020204" pitchFamily="34" charset="-122"/>
                <a:ea typeface="微软雅黑" panose="020B0503020204020204" pitchFamily="34" charset="-122"/>
              </a:rPr>
              <a:t>决策过程可视化，</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全程展现战略、决策、计划、经营、分析过程，丰富图表展现，多种指标对比，可视化的决策模型实践过程</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b="1" dirty="0" smtClean="0">
                <a:solidFill>
                  <a:srgbClr val="E61200"/>
                </a:solidFill>
                <a:latin typeface="微软雅黑" panose="020B0503020204020204" pitchFamily="34" charset="-122"/>
                <a:ea typeface="微软雅黑" panose="020B0503020204020204" pitchFamily="34" charset="-122"/>
              </a:rPr>
              <a:t>经营结果可追溯，</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经营业务分析统计报表，显性经营结果，对比剖析、精准定位，锻炼学生分析问题的根源</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b="1" dirty="0" smtClean="0">
                <a:solidFill>
                  <a:srgbClr val="E61200"/>
                </a:solidFill>
                <a:latin typeface="微软雅黑" panose="020B0503020204020204" pitchFamily="34" charset="-122"/>
                <a:ea typeface="微软雅黑" panose="020B0503020204020204" pitchFamily="34" charset="-122"/>
              </a:rPr>
              <a:t>教学评价客观化性，</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实时抽取、分析学生经营数据，评价数据客观，便于学习评估，实时监控学习状况</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b="1" dirty="0" smtClean="0">
              <a:solidFill>
                <a:srgbClr val="E61200"/>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b="1" dirty="0" smtClean="0">
              <a:solidFill>
                <a:srgbClr val="E61200"/>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b="1" dirty="0" smtClean="0">
              <a:solidFill>
                <a:srgbClr val="E61200"/>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教师端，企业看板，市场环境，企业经营</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学生端包含市场环境，企业经营。销售类，生产类，财务类，仓储类，采购类。</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V</a:t>
            </a:r>
            <a:r>
              <a:rPr lang="zh-CN" altLang="en-US" dirty="0" smtClean="0"/>
              <a:t>综的核心特色，多类企业组织间协同，</a:t>
            </a:r>
            <a:r>
              <a:rPr lang="en-US" altLang="zh-CN" dirty="0" smtClean="0"/>
              <a:t>3.5</a:t>
            </a:r>
            <a:r>
              <a:rPr lang="zh-CN" altLang="en-US" dirty="0" smtClean="0"/>
              <a:t>版本与前版本区别，</a:t>
            </a:r>
            <a:r>
              <a:rPr lang="en-US" altLang="zh-CN" dirty="0" smtClean="0"/>
              <a:t>1</a:t>
            </a:r>
            <a:r>
              <a:rPr lang="zh-CN" altLang="en-US" dirty="0" smtClean="0"/>
              <a:t>修复以前产品问题，</a:t>
            </a:r>
            <a:r>
              <a:rPr lang="en-US" altLang="zh-CN" dirty="0" smtClean="0"/>
              <a:t>2</a:t>
            </a:r>
            <a:r>
              <a:rPr lang="zh-CN" altLang="en-US" dirty="0" smtClean="0"/>
              <a:t>新政策税率改革，</a:t>
            </a:r>
            <a:r>
              <a:rPr lang="en-US" altLang="zh-CN" dirty="0" smtClean="0"/>
              <a:t>3</a:t>
            </a:r>
            <a:r>
              <a:rPr lang="zh-CN" altLang="en-US" dirty="0" smtClean="0"/>
              <a:t>增加易用性功能，易教乐学，</a:t>
            </a:r>
            <a:r>
              <a:rPr lang="en-US" altLang="zh-CN" dirty="0" smtClean="0"/>
              <a:t>4</a:t>
            </a:r>
            <a:r>
              <a:rPr lang="zh-CN" altLang="en-US" dirty="0" smtClean="0"/>
              <a:t>，经营决策插件</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dirty="0" smtClean="0">
                <a:solidFill>
                  <a:schemeClr val="bg1"/>
                </a:solidFill>
                <a:cs typeface="+mn-ea"/>
                <a:sym typeface="+mn-lt"/>
              </a:rPr>
              <a:t>利用最新技术</a:t>
            </a:r>
            <a:r>
              <a:rPr lang="zh-CN" altLang="zh-CN" b="1" dirty="0" smtClean="0">
                <a:solidFill>
                  <a:schemeClr val="bg1"/>
                </a:solidFill>
                <a:cs typeface="+mn-ea"/>
                <a:sym typeface="+mn-lt"/>
              </a:rPr>
              <a:t>，增强学习体验、促成主动学习、促进知识迁移</a:t>
            </a:r>
            <a:endParaRPr lang="zh-CN" altLang="zh-CN" b="1" dirty="0" smtClean="0">
              <a:solidFill>
                <a:schemeClr val="bg1"/>
              </a:solidFill>
              <a:cs typeface="+mn-ea"/>
              <a:sym typeface="+mn-lt"/>
            </a:endParaRPr>
          </a:p>
          <a:p>
            <a:r>
              <a:rPr lang="zh-CN" altLang="en-US" dirty="0" smtClean="0"/>
              <a:t>新增经营决策插件、数据分析技术。已有</a:t>
            </a:r>
            <a:r>
              <a:rPr lang="en-US" altLang="zh-CN" dirty="0" smtClean="0"/>
              <a:t>AR</a:t>
            </a:r>
            <a:r>
              <a:rPr lang="zh-CN" altLang="en-US" dirty="0" smtClean="0"/>
              <a:t>情景教学系统，</a:t>
            </a:r>
            <a:r>
              <a:rPr lang="en-US" altLang="zh-CN" dirty="0" smtClean="0"/>
              <a:t>AR</a:t>
            </a:r>
            <a:r>
              <a:rPr lang="zh-CN" altLang="en-US" dirty="0" smtClean="0"/>
              <a:t>虚拟现实技术，智能云助教，人工智能技术。</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V</a:t>
            </a:r>
            <a:r>
              <a:rPr lang="zh-CN" altLang="en-US" dirty="0" smtClean="0"/>
              <a:t>综的培养目标，学生通过</a:t>
            </a:r>
            <a:r>
              <a:rPr lang="zh-CN" altLang="en-US" sz="1200" dirty="0" smtClean="0">
                <a:latin typeface="微软雅黑" panose="020B0503020204020204" pitchFamily="34" charset="-122"/>
                <a:ea typeface="微软雅黑" panose="020B0503020204020204" pitchFamily="34" charset="-122"/>
                <a:cs typeface="+mn-ea"/>
                <a:sym typeface="+mn-lt"/>
              </a:rPr>
              <a:t>不同职业岗位的工作，训练在现代商业社会中从事经营管理所需的综合执行能力、综合决策能力。</a:t>
            </a:r>
            <a:endParaRPr lang="en-US" altLang="zh-CN" sz="1200" dirty="0" smtClean="0">
              <a:latin typeface="微软雅黑" panose="020B0503020204020204" pitchFamily="34" charset="-122"/>
              <a:ea typeface="微软雅黑" panose="020B0503020204020204" pitchFamily="34" charset="-122"/>
              <a:cs typeface="+mn-ea"/>
              <a:sym typeface="+mn-lt"/>
            </a:endParaRPr>
          </a:p>
          <a:p>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学生可以通过任务了解业务，通过业务看管理，通过管理看企业，透过企业看商业，培养</a:t>
            </a:r>
            <a:r>
              <a:rPr kumimoji="1" lang="zh-CN" altLang="en-US" b="1" dirty="0" smtClean="0">
                <a:solidFill>
                  <a:srgbClr val="FF0000"/>
                </a:solidFill>
                <a:latin typeface="微软雅黑" panose="020B0503020204020204" pitchFamily="34" charset="-122"/>
                <a:ea typeface="微软雅黑" panose="020B0503020204020204" pitchFamily="34" charset="-122"/>
              </a:rPr>
              <a:t>具有全局视野面向未来的岗位的复合型人才</a:t>
            </a:r>
            <a:endParaRPr kumimoji="1" lang="zh-CN" altLang="en-US" b="1" dirty="0" smtClean="0">
              <a:solidFill>
                <a:srgbClr val="FF0000"/>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增值税改革主要体现在三个方面，降低税率、统一上调小规模纳税人标准、退还企业留抵税额。其中降低税率对</a:t>
            </a:r>
            <a:r>
              <a:rPr lang="en-US" altLang="zh-CN" dirty="0" smtClean="0"/>
              <a:t>V</a:t>
            </a:r>
            <a:r>
              <a:rPr lang="zh-CN" altLang="en-US" dirty="0" smtClean="0"/>
              <a:t>综产品的影响较大，在</a:t>
            </a:r>
            <a:r>
              <a:rPr lang="en-US" altLang="zh-CN" dirty="0" smtClean="0"/>
              <a:t>2018</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全国范围内实施，经过半年的过渡，产品的业务数据税改的需求与日俱增，在这次的版本迭代中，降低税率是一个主要部分。同时对增值税的申报界面进行调整优化，按照现实申报界面和业务逻辑重新开发新的交互界面，增强学生在实训工作中的体验感。</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会计科目全部更新为最新的，匹配新会计准则。</a:t>
            </a:r>
            <a:r>
              <a:rPr lang="en-US" altLang="zh-CN" dirty="0" smtClean="0"/>
              <a:t>V</a:t>
            </a:r>
            <a:r>
              <a:rPr lang="zh-CN" altLang="en-US" dirty="0" smtClean="0"/>
              <a:t>综系统与信息化</a:t>
            </a:r>
            <a:r>
              <a:rPr lang="en-US" altLang="zh-CN" dirty="0" smtClean="0"/>
              <a:t>U8</a:t>
            </a:r>
            <a:r>
              <a:rPr lang="zh-CN" altLang="en-US" dirty="0" smtClean="0"/>
              <a:t>中预置科目更新为最新准则。</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新版本系统中可以在增值税申报、期末进行填报、保存。</a:t>
            </a:r>
            <a:endParaRPr lang="en-US" altLang="zh-CN" dirty="0" smtClean="0"/>
          </a:p>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smtClean="0"/>
              <a:t>应用最新的资产负债表与利润表格式。</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利润表新增了三个行项目，明确了两个行项目。在新系统中可以在增值税申报、期末进行填报、保存。</a:t>
            </a:r>
            <a:endParaRPr lang="zh-CN" altLang="en-US" dirty="0"/>
          </a:p>
        </p:txBody>
      </p:sp>
      <p:sp>
        <p:nvSpPr>
          <p:cNvPr id="4" name="灯片编号占位符 3"/>
          <p:cNvSpPr>
            <a:spLocks noGrp="1"/>
          </p:cNvSpPr>
          <p:nvPr>
            <p:ph type="sldNum" sz="quarter" idx="10"/>
          </p:nvPr>
        </p:nvSpPr>
        <p:spPr/>
        <p:txBody>
          <a:bodyPr/>
          <a:lstStyle/>
          <a:p>
            <a:fld id="{B074DEE1-F1F9-40FB-BEE0-A7A9678790C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jpe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cstate="print">
            <a:extLst>
              <a:ext uri="{BEBA8EAE-BF5A-486C-A8C5-ECC9F3942E4B}">
                <a14:imgProps xmlns:a14="http://schemas.microsoft.com/office/drawing/2010/main">
                  <a14:imgLayer r:embed="rId3">
                    <a14:imgEffect>
                      <a14:sharpenSoften amount="-80000"/>
                    </a14:imgEffect>
                  </a14:imgLayer>
                </a14:imgProps>
              </a:ex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userDrawn="1"/>
        </p:nvPicPr>
        <p:blipFill rotWithShape="1">
          <a:blip r:embed="rId4" cstate="print">
            <a:extLst>
              <a:ext uri="{28A0092B-C50C-407E-A947-70E740481C1C}">
                <a14:useLocalDpi xmlns:a14="http://schemas.microsoft.com/office/drawing/2010/main" val="0"/>
              </a:ext>
            </a:extLst>
          </a:blip>
          <a:srcRect t="30631" b="348"/>
          <a:stretch>
            <a:fillRect/>
          </a:stretch>
        </p:blipFill>
        <p:spPr>
          <a:xfrm>
            <a:off x="2434" y="1"/>
            <a:ext cx="9144000" cy="2859781"/>
          </a:xfrm>
          <a:prstGeom prst="rect">
            <a:avLst/>
          </a:prstGeom>
        </p:spPr>
      </p:pic>
      <p:sp>
        <p:nvSpPr>
          <p:cNvPr id="5" name="等腰三角形 4"/>
          <p:cNvSpPr/>
          <p:nvPr userDrawn="1"/>
        </p:nvSpPr>
        <p:spPr>
          <a:xfrm rot="10800000">
            <a:off x="2699792" y="0"/>
            <a:ext cx="3853708" cy="1347614"/>
          </a:xfrm>
          <a:prstGeom prst="triangle">
            <a:avLst>
              <a:gd name="adj" fmla="val 50563"/>
            </a:avLst>
          </a:prstGeom>
          <a:solidFill>
            <a:srgbClr val="E8312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10800000">
            <a:off x="3297205" y="-4"/>
            <a:ext cx="2625603" cy="918155"/>
          </a:xfrm>
          <a:prstGeom prst="triangle">
            <a:avLst>
              <a:gd name="adj" fmla="val 50563"/>
            </a:avLst>
          </a:prstGeom>
          <a:solidFill>
            <a:srgbClr val="E83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252048" y="143749"/>
            <a:ext cx="715915" cy="445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24_自定义版式">
    <p:spTree>
      <p:nvGrpSpPr>
        <p:cNvPr id="1" name=""/>
        <p:cNvGrpSpPr/>
        <p:nvPr/>
      </p:nvGrpSpPr>
      <p:grpSpPr>
        <a:xfrm>
          <a:off x="0" y="0"/>
          <a:ext cx="0" cy="0"/>
          <a:chOff x="0" y="0"/>
          <a:chExt cx="0" cy="0"/>
        </a:xfrm>
      </p:grpSpPr>
      <p:pic>
        <p:nvPicPr>
          <p:cNvPr id="1180" name="图片 9" descr="图片 9"/>
          <p:cNvPicPr>
            <a:picLocks noChangeAspect="1"/>
          </p:cNvPicPr>
          <p:nvPr/>
        </p:nvPicPr>
        <p:blipFill>
          <a:blip r:embed="rId2"/>
          <a:stretch>
            <a:fillRect/>
          </a:stretch>
        </p:blipFill>
        <p:spPr>
          <a:xfrm>
            <a:off x="1355" y="0"/>
            <a:ext cx="9141291" cy="5143500"/>
          </a:xfrm>
          <a:prstGeom prst="rect">
            <a:avLst/>
          </a:prstGeom>
          <a:ln w="12700">
            <a:miter lim="400000"/>
            <a:headEnd/>
            <a:tailEnd/>
          </a:ln>
        </p:spPr>
      </p:pic>
      <p:pic>
        <p:nvPicPr>
          <p:cNvPr id="1181" name="图片 2" descr="图片 2"/>
          <p:cNvPicPr>
            <a:picLocks noChangeAspect="1"/>
          </p:cNvPicPr>
          <p:nvPr/>
        </p:nvPicPr>
        <p:blipFill>
          <a:blip r:embed="rId3" cstate="print"/>
          <a:srcRect/>
          <a:stretch>
            <a:fillRect/>
          </a:stretch>
        </p:blipFill>
        <p:spPr>
          <a:xfrm>
            <a:off x="2434" y="1"/>
            <a:ext cx="9144001" cy="2859782"/>
          </a:xfrm>
          <a:prstGeom prst="rect">
            <a:avLst/>
          </a:prstGeom>
          <a:ln w="12700">
            <a:miter lim="400000"/>
            <a:headEnd/>
            <a:tailEnd/>
          </a:ln>
        </p:spPr>
      </p:pic>
      <p:sp>
        <p:nvSpPr>
          <p:cNvPr id="1182" name="等腰三角形 4"/>
          <p:cNvSpPr/>
          <p:nvPr/>
        </p:nvSpPr>
        <p:spPr>
          <a:xfrm rot="10800000">
            <a:off x="2699792" y="-1"/>
            <a:ext cx="3853709" cy="134761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22" y="0"/>
                </a:lnTo>
                <a:lnTo>
                  <a:pt x="21600" y="21600"/>
                </a:lnTo>
                <a:close/>
              </a:path>
            </a:pathLst>
          </a:custGeom>
          <a:solidFill>
            <a:srgbClr val="E83126">
              <a:alpha val="20000"/>
            </a:srgbClr>
          </a:solidFill>
          <a:ln w="12700">
            <a:miter lim="400000"/>
          </a:ln>
        </p:spPr>
        <p:txBody>
          <a:bodyPr lIns="34289" rIns="34289" anchor="ctr"/>
          <a:lstStyle/>
          <a:p>
            <a:pPr algn="ctr">
              <a:defRPr sz="2400">
                <a:solidFill>
                  <a:srgbClr val="FFFFFF"/>
                </a:solidFill>
                <a:latin typeface="Arial" panose="020B0604020202020204"/>
                <a:ea typeface="Arial" panose="020B0604020202020204"/>
                <a:cs typeface="Arial" panose="020B0604020202020204"/>
                <a:sym typeface="Arial" panose="020B0604020202020204"/>
              </a:defRPr>
            </a:pPr>
            <a:endParaRPr>
              <a:solidFill>
                <a:srgbClr val="FFFFFF"/>
              </a:solidFill>
              <a:latin typeface="Arial" panose="020B0604020202020204"/>
              <a:ea typeface="Arial" panose="020B0604020202020204"/>
              <a:cs typeface="Arial" panose="020B0604020202020204"/>
              <a:sym typeface="Arial" panose="020B0604020202020204"/>
            </a:endParaRPr>
          </a:p>
        </p:txBody>
      </p:sp>
      <p:sp>
        <p:nvSpPr>
          <p:cNvPr id="1183" name="等腰三角形 6"/>
          <p:cNvSpPr/>
          <p:nvPr/>
        </p:nvSpPr>
        <p:spPr>
          <a:xfrm rot="10800000">
            <a:off x="3297206" y="-5"/>
            <a:ext cx="2625604" cy="91815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22" y="0"/>
                </a:lnTo>
                <a:lnTo>
                  <a:pt x="21600" y="21600"/>
                </a:lnTo>
                <a:close/>
              </a:path>
            </a:pathLst>
          </a:custGeom>
          <a:solidFill>
            <a:srgbClr val="E83126"/>
          </a:solidFill>
          <a:ln w="12700">
            <a:miter lim="400000"/>
          </a:ln>
        </p:spPr>
        <p:txBody>
          <a:bodyPr lIns="34289" rIns="34289" anchor="ctr"/>
          <a:lstStyle/>
          <a:p>
            <a:pPr algn="ctr">
              <a:defRPr sz="2400">
                <a:solidFill>
                  <a:srgbClr val="FFFFFF"/>
                </a:solidFill>
                <a:latin typeface="Arial" panose="020B0604020202020204"/>
                <a:ea typeface="Arial" panose="020B0604020202020204"/>
                <a:cs typeface="Arial" panose="020B0604020202020204"/>
                <a:sym typeface="Arial" panose="020B0604020202020204"/>
              </a:defRPr>
            </a:pPr>
            <a:endParaRPr>
              <a:solidFill>
                <a:srgbClr val="FFFFFF"/>
              </a:solidFill>
              <a:latin typeface="Arial" panose="020B0604020202020204"/>
              <a:ea typeface="Arial" panose="020B0604020202020204"/>
              <a:cs typeface="Arial" panose="020B0604020202020204"/>
              <a:sym typeface="Arial" panose="020B0604020202020204"/>
            </a:endParaRPr>
          </a:p>
        </p:txBody>
      </p:sp>
      <p:pic>
        <p:nvPicPr>
          <p:cNvPr id="1184" name="图片 8" descr="图片 8"/>
          <p:cNvPicPr>
            <a:picLocks noChangeAspect="1"/>
          </p:cNvPicPr>
          <p:nvPr/>
        </p:nvPicPr>
        <p:blipFill>
          <a:blip r:embed="rId4"/>
          <a:stretch>
            <a:fillRect/>
          </a:stretch>
        </p:blipFill>
        <p:spPr>
          <a:xfrm>
            <a:off x="4252048" y="143750"/>
            <a:ext cx="715916" cy="445135"/>
          </a:xfrm>
          <a:prstGeom prst="rect">
            <a:avLst/>
          </a:prstGeom>
          <a:ln w="12700">
            <a:miter lim="400000"/>
            <a:headEnd/>
            <a:tailEnd/>
          </a:ln>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14_自定义版式">
    <p:spTree>
      <p:nvGrpSpPr>
        <p:cNvPr id="1" name=""/>
        <p:cNvGrpSpPr/>
        <p:nvPr/>
      </p:nvGrpSpPr>
      <p:grpSpPr>
        <a:xfrm>
          <a:off x="0" y="0"/>
          <a:ext cx="0" cy="0"/>
          <a:chOff x="0" y="0"/>
          <a:chExt cx="0" cy="0"/>
        </a:xfrm>
      </p:grpSpPr>
      <p:sp>
        <p:nvSpPr>
          <p:cNvPr id="6" name="直角三角形 5"/>
          <p:cNvSpPr/>
          <p:nvPr userDrawn="1"/>
        </p:nvSpPr>
        <p:spPr>
          <a:xfrm rot="13500000">
            <a:off x="-98751" y="343405"/>
            <a:ext cx="197503" cy="197503"/>
          </a:xfrm>
          <a:prstGeom prst="rtTriangle">
            <a:avLst/>
          </a:prstGeom>
          <a:solidFill>
            <a:srgbClr val="E83126"/>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sp>
        <p:nvSpPr>
          <p:cNvPr id="2" name="流程图: 过程 1"/>
          <p:cNvSpPr/>
          <p:nvPr userDrawn="1"/>
        </p:nvSpPr>
        <p:spPr>
          <a:xfrm>
            <a:off x="0" y="5143500"/>
            <a:ext cx="9144000" cy="45719"/>
          </a:xfrm>
          <a:prstGeom prst="flowChartProcess">
            <a:avLst/>
          </a:prstGeom>
          <a:solidFill>
            <a:srgbClr val="FF0000"/>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pic>
        <p:nvPicPr>
          <p:cNvPr id="12" name="Picture 2" descr="Picture 2"/>
          <p:cNvPicPr>
            <a:picLocks noChangeAspect="1"/>
          </p:cNvPicPr>
          <p:nvPr userDrawn="1"/>
        </p:nvPicPr>
        <p:blipFill>
          <a:blip r:embed="rId2"/>
          <a:stretch>
            <a:fillRect/>
          </a:stretch>
        </p:blipFill>
        <p:spPr>
          <a:xfrm>
            <a:off x="8316416" y="221772"/>
            <a:ext cx="597141" cy="360041"/>
          </a:xfrm>
          <a:prstGeom prst="rect">
            <a:avLst/>
          </a:prstGeom>
          <a:ln w="12700">
            <a:miter lim="400000"/>
            <a:headEnd/>
            <a:tailEnd/>
          </a:ln>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15_自定义版式">
    <p:spTree>
      <p:nvGrpSpPr>
        <p:cNvPr id="1" name=""/>
        <p:cNvGrpSpPr/>
        <p:nvPr/>
      </p:nvGrpSpPr>
      <p:grpSpPr>
        <a:xfrm>
          <a:off x="0" y="0"/>
          <a:ext cx="0" cy="0"/>
          <a:chOff x="0" y="0"/>
          <a:chExt cx="0" cy="0"/>
        </a:xfrm>
      </p:grpSpPr>
      <p:sp>
        <p:nvSpPr>
          <p:cNvPr id="6" name="直角三角形 5"/>
          <p:cNvSpPr/>
          <p:nvPr userDrawn="1"/>
        </p:nvSpPr>
        <p:spPr>
          <a:xfrm rot="13500000">
            <a:off x="-98751" y="343405"/>
            <a:ext cx="197503" cy="197503"/>
          </a:xfrm>
          <a:prstGeom prst="rtTriangle">
            <a:avLst/>
          </a:prstGeom>
          <a:solidFill>
            <a:srgbClr val="E83126"/>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sp>
        <p:nvSpPr>
          <p:cNvPr id="2" name="流程图: 过程 1"/>
          <p:cNvSpPr/>
          <p:nvPr userDrawn="1"/>
        </p:nvSpPr>
        <p:spPr>
          <a:xfrm>
            <a:off x="0" y="5143500"/>
            <a:ext cx="9144000" cy="45719"/>
          </a:xfrm>
          <a:prstGeom prst="flowChartProcess">
            <a:avLst/>
          </a:prstGeom>
          <a:solidFill>
            <a:srgbClr val="FF0000"/>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pic>
        <p:nvPicPr>
          <p:cNvPr id="11" name="Picture 2" descr="Picture 2"/>
          <p:cNvPicPr>
            <a:picLocks noChangeAspect="1"/>
          </p:cNvPicPr>
          <p:nvPr userDrawn="1"/>
        </p:nvPicPr>
        <p:blipFill>
          <a:blip r:embed="rId2"/>
          <a:stretch>
            <a:fillRect/>
          </a:stretch>
        </p:blipFill>
        <p:spPr>
          <a:xfrm>
            <a:off x="8316416" y="221772"/>
            <a:ext cx="597141" cy="360041"/>
          </a:xfrm>
          <a:prstGeom prst="rect">
            <a:avLst/>
          </a:prstGeom>
          <a:ln w="12700">
            <a:miter lim="400000"/>
            <a:headEnd/>
            <a:tailEnd/>
          </a:ln>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16_自定义版式">
    <p:spTree>
      <p:nvGrpSpPr>
        <p:cNvPr id="1" name=""/>
        <p:cNvGrpSpPr/>
        <p:nvPr/>
      </p:nvGrpSpPr>
      <p:grpSpPr>
        <a:xfrm>
          <a:off x="0" y="0"/>
          <a:ext cx="0" cy="0"/>
          <a:chOff x="0" y="0"/>
          <a:chExt cx="0" cy="0"/>
        </a:xfrm>
      </p:grpSpPr>
      <p:sp>
        <p:nvSpPr>
          <p:cNvPr id="6" name="直角三角形 5"/>
          <p:cNvSpPr/>
          <p:nvPr userDrawn="1"/>
        </p:nvSpPr>
        <p:spPr>
          <a:xfrm rot="13500000">
            <a:off x="-98751" y="343405"/>
            <a:ext cx="197503" cy="197503"/>
          </a:xfrm>
          <a:prstGeom prst="rtTriangle">
            <a:avLst/>
          </a:prstGeom>
          <a:solidFill>
            <a:srgbClr val="E83126"/>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57123" y="174526"/>
            <a:ext cx="849136" cy="381000"/>
          </a:xfrm>
          <a:prstGeom prst="rect">
            <a:avLst/>
          </a:prstGeom>
        </p:spPr>
      </p:pic>
      <p:grpSp>
        <p:nvGrpSpPr>
          <p:cNvPr id="5" name="组合 4"/>
          <p:cNvGrpSpPr/>
          <p:nvPr userDrawn="1"/>
        </p:nvGrpSpPr>
        <p:grpSpPr>
          <a:xfrm>
            <a:off x="-15415" y="3893895"/>
            <a:ext cx="9159415" cy="1249605"/>
            <a:chOff x="0" y="3646312"/>
            <a:chExt cx="9159415" cy="1249605"/>
          </a:xfrm>
        </p:grpSpPr>
        <p:sp>
          <p:nvSpPr>
            <p:cNvPr id="8" name="流程图: 过程 7"/>
            <p:cNvSpPr/>
            <p:nvPr userDrawn="1"/>
          </p:nvSpPr>
          <p:spPr>
            <a:xfrm>
              <a:off x="15415" y="4850198"/>
              <a:ext cx="9144000" cy="45719"/>
            </a:xfrm>
            <a:prstGeom prst="flowChartProcess">
              <a:avLst/>
            </a:prstGeom>
            <a:solidFill>
              <a:srgbClr val="FF0000"/>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pic>
          <p:nvPicPr>
            <p:cNvPr id="9" name="图片 8"/>
            <p:cNvPicPr>
              <a:picLocks noChangeAspect="1"/>
            </p:cNvPicPr>
            <p:nvPr userDrawn="1"/>
          </p:nvPicPr>
          <p:blipFill rotWithShape="1">
            <a:blip r:embed="rId3" cstate="print">
              <a:extLst>
                <a:ext uri="{28A0092B-C50C-407E-A947-70E740481C1C}">
                  <a14:useLocalDpi xmlns:a14="http://schemas.microsoft.com/office/drawing/2010/main" val="0"/>
                </a:ext>
              </a:extLst>
            </a:blip>
            <a:srcRect l="4071" r="2062" b="21119"/>
            <a:stretch>
              <a:fillRect/>
            </a:stretch>
          </p:blipFill>
          <p:spPr>
            <a:xfrm>
              <a:off x="0" y="3646312"/>
              <a:ext cx="9144000" cy="1249605"/>
            </a:xfrm>
            <a:prstGeom prst="rect">
              <a:avLst/>
            </a:prstGeom>
          </p:spPr>
        </p:pic>
      </p:grpSp>
      <p:sp>
        <p:nvSpPr>
          <p:cNvPr id="10" name="矩形 9"/>
          <p:cNvSpPr/>
          <p:nvPr userDrawn="1"/>
        </p:nvSpPr>
        <p:spPr>
          <a:xfrm>
            <a:off x="-15415" y="3003798"/>
            <a:ext cx="9144000" cy="1728192"/>
          </a:xfrm>
          <a:prstGeom prst="rect">
            <a:avLst/>
          </a:prstGeom>
          <a:gradFill flip="none" rotWithShape="1">
            <a:gsLst>
              <a:gs pos="18000">
                <a:schemeClr val="bg1"/>
              </a:gs>
              <a:gs pos="100000">
                <a:schemeClr val="bg1">
                  <a:alpha val="0"/>
                </a:schemeClr>
              </a:gs>
            </a:gsLst>
            <a:lin ang="5400000" scaled="1"/>
            <a:tileRect/>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algn="ctr" defTabSz="685800"/>
            <a:endParaRPr lang="zh-CN" altLang="en-US" sz="3000" dirty="0">
              <a:solidFill>
                <a:srgbClr val="E60012"/>
              </a:solidFill>
              <a:latin typeface="微软雅黑" panose="020B0503020204020204" pitchFamily="34" charset="-122"/>
              <a:ea typeface="微软雅黑" panose="020B0503020204020204" pitchFamily="34" charset="-122"/>
              <a:cs typeface="Helvetica"/>
              <a:sym typeface="等线" panose="02010600030101010101" charset="-122"/>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17_自定义版式">
    <p:spTree>
      <p:nvGrpSpPr>
        <p:cNvPr id="1" name=""/>
        <p:cNvGrpSpPr/>
        <p:nvPr/>
      </p:nvGrpSpPr>
      <p:grpSpPr>
        <a:xfrm>
          <a:off x="0" y="0"/>
          <a:ext cx="0" cy="0"/>
          <a:chOff x="0" y="0"/>
          <a:chExt cx="0" cy="0"/>
        </a:xfrm>
      </p:grpSpPr>
      <p:sp>
        <p:nvSpPr>
          <p:cNvPr id="6" name="直角三角形 5"/>
          <p:cNvSpPr/>
          <p:nvPr userDrawn="1"/>
        </p:nvSpPr>
        <p:spPr>
          <a:xfrm rot="13500000">
            <a:off x="-98751" y="343405"/>
            <a:ext cx="197503" cy="197503"/>
          </a:xfrm>
          <a:prstGeom prst="rtTriangle">
            <a:avLst/>
          </a:prstGeom>
          <a:solidFill>
            <a:srgbClr val="E83126"/>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sp>
        <p:nvSpPr>
          <p:cNvPr id="2" name="流程图: 过程 1"/>
          <p:cNvSpPr/>
          <p:nvPr userDrawn="1"/>
        </p:nvSpPr>
        <p:spPr>
          <a:xfrm>
            <a:off x="0" y="5143500"/>
            <a:ext cx="9144000" cy="45719"/>
          </a:xfrm>
          <a:prstGeom prst="flowChartProcess">
            <a:avLst/>
          </a:prstGeom>
          <a:solidFill>
            <a:srgbClr val="E83126"/>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pic>
        <p:nvPicPr>
          <p:cNvPr id="11" name="Picture 2" descr="Picture 2"/>
          <p:cNvPicPr>
            <a:picLocks noChangeAspect="1"/>
          </p:cNvPicPr>
          <p:nvPr userDrawn="1"/>
        </p:nvPicPr>
        <p:blipFill>
          <a:blip r:embed="rId2"/>
          <a:stretch>
            <a:fillRect/>
          </a:stretch>
        </p:blipFill>
        <p:spPr>
          <a:xfrm>
            <a:off x="8316416" y="221772"/>
            <a:ext cx="597141" cy="360041"/>
          </a:xfrm>
          <a:prstGeom prst="rect">
            <a:avLst/>
          </a:prstGeom>
          <a:ln w="12700">
            <a:miter lim="400000"/>
            <a:headEnd/>
            <a:tailEnd/>
          </a:ln>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27_自定义版式">
    <p:spTree>
      <p:nvGrpSpPr>
        <p:cNvPr id="1" name=""/>
        <p:cNvGrpSpPr/>
        <p:nvPr/>
      </p:nvGrpSpPr>
      <p:grpSpPr>
        <a:xfrm>
          <a:off x="0" y="0"/>
          <a:ext cx="0" cy="0"/>
          <a:chOff x="0" y="0"/>
          <a:chExt cx="0" cy="0"/>
        </a:xfrm>
      </p:grpSpPr>
      <p:pic>
        <p:nvPicPr>
          <p:cNvPr id="1281" name="图片 1" descr="图片 1"/>
          <p:cNvPicPr>
            <a:picLocks noChangeAspect="1"/>
          </p:cNvPicPr>
          <p:nvPr/>
        </p:nvPicPr>
        <p:blipFill>
          <a:blip r:embed="rId2"/>
          <a:stretch>
            <a:fillRect/>
          </a:stretch>
        </p:blipFill>
        <p:spPr>
          <a:xfrm>
            <a:off x="0" y="0"/>
            <a:ext cx="9144000" cy="5143500"/>
          </a:xfrm>
          <a:prstGeom prst="rect">
            <a:avLst/>
          </a:prstGeom>
          <a:ln w="12700">
            <a:miter lim="400000"/>
            <a:headEnd/>
            <a:tailEnd/>
          </a:ln>
        </p:spPr>
      </p:pic>
      <p:sp>
        <p:nvSpPr>
          <p:cNvPr id="1282" name="TextBox 5"/>
          <p:cNvSpPr txBox="1"/>
          <p:nvPr/>
        </p:nvSpPr>
        <p:spPr>
          <a:xfrm>
            <a:off x="7516709" y="4720942"/>
            <a:ext cx="1397881" cy="276999"/>
          </a:xfrm>
          <a:prstGeom prst="rect">
            <a:avLst/>
          </a:prstGeom>
          <a:ln w="12700">
            <a:miter lim="400000"/>
          </a:ln>
        </p:spPr>
        <p:txBody>
          <a:bodyPr wrap="none" lIns="34289" rIns="34289">
            <a:spAutoFit/>
          </a:bodyPr>
          <a:lstStyle>
            <a:lvl1pPr>
              <a:defRPr sz="16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1200"/>
              <a:t>www.seentao.com</a:t>
            </a:r>
            <a:endParaRPr sz="1200"/>
          </a:p>
        </p:txBody>
      </p:sp>
      <p:sp>
        <p:nvSpPr>
          <p:cNvPr id="1283" name="矩形 11"/>
          <p:cNvSpPr/>
          <p:nvPr/>
        </p:nvSpPr>
        <p:spPr>
          <a:xfrm>
            <a:off x="7675779" y="3603043"/>
            <a:ext cx="1152130" cy="1152129"/>
          </a:xfrm>
          <a:prstGeom prst="rect">
            <a:avLst/>
          </a:prstGeom>
          <a:solidFill>
            <a:srgbClr val="E83126">
              <a:alpha val="60000"/>
            </a:srgbClr>
          </a:solidFill>
          <a:ln w="12700">
            <a:miter lim="400000"/>
          </a:ln>
        </p:spPr>
        <p:txBody>
          <a:bodyPr lIns="34289" rIns="34289" anchor="ctr"/>
          <a:lstStyle/>
          <a:p>
            <a:pPr algn="ctr">
              <a:defRPr sz="2400">
                <a:solidFill>
                  <a:srgbClr val="FFFFFF"/>
                </a:solidFill>
                <a:latin typeface="Arial" panose="020B0604020202020204"/>
                <a:ea typeface="Arial" panose="020B0604020202020204"/>
                <a:cs typeface="Arial" panose="020B0604020202020204"/>
                <a:sym typeface="Arial" panose="020B0604020202020204"/>
              </a:defRPr>
            </a:pPr>
            <a:endParaRPr>
              <a:solidFill>
                <a:srgbClr val="FFFFFF"/>
              </a:solidFill>
              <a:latin typeface="Arial" panose="020B0604020202020204"/>
              <a:ea typeface="Arial" panose="020B0604020202020204"/>
              <a:cs typeface="Arial" panose="020B0604020202020204"/>
              <a:sym typeface="Arial" panose="020B0604020202020204"/>
            </a:endParaRPr>
          </a:p>
        </p:txBody>
      </p:sp>
      <p:pic>
        <p:nvPicPr>
          <p:cNvPr id="1284" name="图片 12" descr="图片 12"/>
          <p:cNvPicPr>
            <a:picLocks noChangeAspect="1"/>
          </p:cNvPicPr>
          <p:nvPr/>
        </p:nvPicPr>
        <p:blipFill>
          <a:blip r:embed="rId3"/>
          <a:stretch>
            <a:fillRect/>
          </a:stretch>
        </p:blipFill>
        <p:spPr>
          <a:xfrm>
            <a:off x="7878755" y="3806019"/>
            <a:ext cx="746179" cy="746179"/>
          </a:xfrm>
          <a:prstGeom prst="rect">
            <a:avLst/>
          </a:prstGeom>
          <a:ln w="12700">
            <a:miter lim="400000"/>
            <a:headEnd/>
            <a:tailEnd/>
          </a:ln>
        </p:spPr>
      </p:pic>
      <p:sp>
        <p:nvSpPr>
          <p:cNvPr id="1285" name="Slide Number"/>
          <p:cNvSpPr txBox="1">
            <a:spLocks noGrp="1"/>
          </p:cNvSpPr>
          <p:nvPr>
            <p:ph type="sldNum" sz="quarter" idx="2"/>
          </p:nvPr>
        </p:nvSpPr>
        <p:spPr>
          <a:xfrm>
            <a:off x="6326217" y="4651847"/>
            <a:ext cx="226983" cy="230832"/>
          </a:xfrm>
          <a:prstGeom prst="rect">
            <a:avLst/>
          </a:prstGeom>
        </p:spPr>
        <p:txBody>
          <a:bodyPr/>
          <a:lstStyle/>
          <a:p>
            <a:fld id="{86CB4B4D-7CA3-9044-876B-883B54F8677D}" type="slidenum">
              <a:rPr/>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extBox 5"/>
          <p:cNvSpPr txBox="1"/>
          <p:nvPr userDrawn="1"/>
        </p:nvSpPr>
        <p:spPr>
          <a:xfrm>
            <a:off x="7516708" y="4720942"/>
            <a:ext cx="1513299" cy="276999"/>
          </a:xfrm>
          <a:prstGeom prst="rect">
            <a:avLst/>
          </a:prstGeom>
          <a:noFill/>
        </p:spPr>
        <p:txBody>
          <a:bodyPr wrap="none" rtlCol="0">
            <a:spAutoFit/>
          </a:bodyPr>
          <a:lstStyle/>
          <a:p>
            <a:r>
              <a:rPr lang="en-US" altLang="zh-CN" sz="1200" dirty="0">
                <a:solidFill>
                  <a:srgbClr val="FFFFFF"/>
                </a:solidFill>
                <a:latin typeface="微软雅黑" panose="020B0503020204020204" pitchFamily="34" charset="-122"/>
                <a:ea typeface="微软雅黑" panose="020B0503020204020204" pitchFamily="34" charset="-122"/>
              </a:rPr>
              <a:t>www.seentao.com</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7717171" y="3628689"/>
            <a:ext cx="1103301" cy="1103301"/>
          </a:xfrm>
          <a:prstGeom prst="rect">
            <a:avLst/>
          </a:prstGeom>
          <a:solidFill>
            <a:srgbClr val="E8312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13" name="图片 12" descr="二维码.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95732" y="3807250"/>
            <a:ext cx="746178" cy="746178"/>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3" name="矩形 2"/>
          <p:cNvSpPr/>
          <p:nvPr userDrawn="1"/>
        </p:nvSpPr>
        <p:spPr>
          <a:xfrm>
            <a:off x="0" y="5037535"/>
            <a:ext cx="9144000" cy="113109"/>
          </a:xfrm>
          <a:prstGeom prst="rect">
            <a:avLst/>
          </a:prstGeom>
          <a:solidFill>
            <a:srgbClr val="C8000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350"/>
          </a:p>
        </p:txBody>
      </p:sp>
      <p:pic>
        <p:nvPicPr>
          <p:cNvPr id="4" name="Picture 6" descr="\\192.168.1.155\desktop\新道中文标识.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318500" y="114300"/>
            <a:ext cx="6731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p:cNvSpPr txBox="1">
            <a:spLocks noChangeArrowheads="1"/>
          </p:cNvSpPr>
          <p:nvPr userDrawn="1"/>
        </p:nvSpPr>
        <p:spPr bwMode="auto">
          <a:xfrm>
            <a:off x="7595328" y="4857751"/>
            <a:ext cx="1369286" cy="17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en-US" altLang="zh-CN" sz="525" b="1" smtClean="0">
                <a:solidFill>
                  <a:srgbClr val="A6A6A6"/>
                </a:solidFill>
                <a:cs typeface="Arial" panose="020B0604020202020204" pitchFamily="34" charset="0"/>
              </a:rPr>
              <a:t>yonyou seentao technology Co., Ltd.</a:t>
            </a:r>
            <a:endParaRPr lang="zh-CN" altLang="en-US" sz="525" b="1" smtClean="0">
              <a:solidFill>
                <a:srgbClr val="A6A6A6"/>
              </a:solidFill>
              <a:cs typeface="Arial" panose="020B0604020202020204" pitchFamily="34" charset="0"/>
            </a:endParaRPr>
          </a:p>
        </p:txBody>
      </p:sp>
      <p:sp>
        <p:nvSpPr>
          <p:cNvPr id="7" name="标题 1"/>
          <p:cNvSpPr>
            <a:spLocks noGrp="1"/>
          </p:cNvSpPr>
          <p:nvPr>
            <p:ph type="title"/>
          </p:nvPr>
        </p:nvSpPr>
        <p:spPr>
          <a:xfrm>
            <a:off x="304913" y="114366"/>
            <a:ext cx="7391422" cy="318538"/>
          </a:xfrm>
          <a:prstGeom prst="rect">
            <a:avLst/>
          </a:prstGeom>
        </p:spPr>
        <p:txBody>
          <a:bodyPr/>
          <a:lstStyle>
            <a:lvl1pPr algn="l">
              <a:defRPr sz="1800">
                <a:solidFill>
                  <a:srgbClr val="FF0000"/>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a:xfrm>
            <a:off x="628650" y="4767263"/>
            <a:ext cx="2057400" cy="273844"/>
          </a:xfrm>
        </p:spPr>
        <p:txBody>
          <a:bodyPr/>
          <a:lstStyle/>
          <a:p>
            <a:fld id="{81EF24AB-383D-49D8-87B5-27816CDAEE2E}" type="datetimeFigureOut">
              <a:rPr lang="zh-CN" altLang="en-US" smtClean="0"/>
            </a:fld>
            <a:endParaRPr lang="zh-CN" altLang="en-US"/>
          </a:p>
        </p:txBody>
      </p:sp>
      <p:sp>
        <p:nvSpPr>
          <p:cNvPr id="3" name="KSO_FT"/>
          <p:cNvSpPr>
            <a:spLocks noGrp="1"/>
          </p:cNvSpPr>
          <p:nvPr>
            <p:ph type="ftr" sz="quarter" idx="11"/>
          </p:nvPr>
        </p:nvSpPr>
        <p:spPr>
          <a:xfrm>
            <a:off x="3028950" y="4767263"/>
            <a:ext cx="3086100" cy="273844"/>
          </a:xfrm>
        </p:spPr>
        <p:txBody>
          <a:bodyPr/>
          <a:lstStyle/>
          <a:p>
            <a:endParaRPr lang="zh-CN" altLang="en-US"/>
          </a:p>
        </p:txBody>
      </p:sp>
      <p:sp>
        <p:nvSpPr>
          <p:cNvPr id="4" name="KSO_FN"/>
          <p:cNvSpPr>
            <a:spLocks noGrp="1"/>
          </p:cNvSpPr>
          <p:nvPr>
            <p:ph type="sldNum" sz="quarter" idx="12"/>
          </p:nvPr>
        </p:nvSpPr>
        <p:spPr/>
        <p:txBody>
          <a:bodyPr/>
          <a:lstStyle/>
          <a:p>
            <a:fld id="{904E621F-F5A4-4750-8CBB-B7DFD963800F}" type="slidenum">
              <a:rPr lang="zh-CN" altLang="en-US" smtClean="0"/>
            </a:fld>
            <a:endParaRPr lang="zh-CN" alt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75072" y="195486"/>
            <a:ext cx="579056" cy="360040"/>
          </a:xfrm>
          <a:prstGeom prst="rect">
            <a:avLst/>
          </a:prstGeom>
        </p:spPr>
      </p:pic>
      <p:sp>
        <p:nvSpPr>
          <p:cNvPr id="5" name="矩形 4"/>
          <p:cNvSpPr/>
          <p:nvPr userDrawn="1"/>
        </p:nvSpPr>
        <p:spPr>
          <a:xfrm>
            <a:off x="0" y="4299942"/>
            <a:ext cx="45719" cy="843558"/>
          </a:xfrm>
          <a:prstGeom prst="rect">
            <a:avLst/>
          </a:prstGeom>
          <a:solidFill>
            <a:srgbClr val="E83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TextBox 5"/>
          <p:cNvSpPr txBox="1"/>
          <p:nvPr userDrawn="1"/>
        </p:nvSpPr>
        <p:spPr>
          <a:xfrm>
            <a:off x="7516708" y="4720942"/>
            <a:ext cx="1513299" cy="276999"/>
          </a:xfrm>
          <a:prstGeom prst="rect">
            <a:avLst/>
          </a:prstGeom>
          <a:noFill/>
        </p:spPr>
        <p:txBody>
          <a:bodyPr wrap="none" rtlCol="0">
            <a:spAutoFit/>
          </a:bodyPr>
          <a:lstStyle/>
          <a:p>
            <a:r>
              <a:rPr lang="en-US" altLang="zh-CN" sz="1200" dirty="0">
                <a:solidFill>
                  <a:schemeClr val="bg1"/>
                </a:solidFill>
                <a:latin typeface="微软雅黑" panose="020B0503020204020204" pitchFamily="34" charset="-122"/>
                <a:ea typeface="微软雅黑" panose="020B0503020204020204" pitchFamily="34" charset="-122"/>
              </a:rPr>
              <a:t>www.seentao.com</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7675780" y="3603043"/>
            <a:ext cx="1152128" cy="1152128"/>
          </a:xfrm>
          <a:prstGeom prst="rect">
            <a:avLst/>
          </a:prstGeom>
          <a:solidFill>
            <a:srgbClr val="E8312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descr="二维码.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8755" y="3806018"/>
            <a:ext cx="746178" cy="7461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Slide 拷贝 3">
    <p:spTree>
      <p:nvGrpSpPr>
        <p:cNvPr id="1" name=""/>
        <p:cNvGrpSpPr/>
        <p:nvPr/>
      </p:nvGrpSpPr>
      <p:grpSpPr>
        <a:xfrm>
          <a:off x="0" y="0"/>
          <a:ext cx="0" cy="0"/>
          <a:chOff x="0" y="0"/>
          <a:chExt cx="0" cy="0"/>
        </a:xfrm>
      </p:grpSpPr>
      <p:sp>
        <p:nvSpPr>
          <p:cNvPr id="140" name="Freeform 3"/>
          <p:cNvSpPr/>
          <p:nvPr/>
        </p:nvSpPr>
        <p:spPr>
          <a:xfrm>
            <a:off x="-18279" y="-24351"/>
            <a:ext cx="9180560" cy="5192201"/>
          </a:xfrm>
          <a:prstGeom prst="rect">
            <a:avLst/>
          </a:prstGeom>
          <a:solidFill>
            <a:srgbClr val="000000"/>
          </a:solidFill>
          <a:ln w="12700">
            <a:miter lim="400000"/>
          </a:ln>
        </p:spPr>
        <p:txBody>
          <a:bodyPr lIns="12191" tIns="12191" rIns="12191" bIns="12191" anchor="ctr"/>
          <a:lstStyle/>
          <a:p>
            <a:pPr algn="ctr" defTabSz="685800">
              <a:lnSpc>
                <a:spcPct val="100000"/>
              </a:lnSpc>
              <a:defRPr sz="3200" b="0">
                <a:solidFill>
                  <a:srgbClr val="FFFFFF"/>
                </a:solidFill>
                <a:latin typeface="+mn-lt"/>
                <a:ea typeface="+mn-ea"/>
                <a:cs typeface="+mn-cs"/>
                <a:sym typeface="Calibri" panose="020F0502020204030204"/>
              </a:defRPr>
            </a:pPr>
            <a:endParaRPr sz="1200"/>
          </a:p>
        </p:txBody>
      </p:sp>
      <p:sp>
        <p:nvSpPr>
          <p:cNvPr id="141" name="幻灯片编号"/>
          <p:cNvSpPr txBox="1">
            <a:spLocks noGrp="1"/>
          </p:cNvSpPr>
          <p:nvPr>
            <p:ph type="sldNum" sz="quarter" idx="2"/>
          </p:nvPr>
        </p:nvSpPr>
        <p:spPr>
          <a:xfrm>
            <a:off x="3530329" y="2433186"/>
            <a:ext cx="106952" cy="106951"/>
          </a:xfrm>
          <a:prstGeom prst="rect">
            <a:avLst/>
          </a:prstGeom>
        </p:spPr>
        <p:txBody>
          <a:bodyPr lIns="32511" tIns="32511" rIns="32511" bIns="32511"/>
          <a:lstStyle>
            <a:lvl1pPr defTabSz="342265">
              <a:defRPr sz="375" b="0">
                <a:latin typeface="+mn-lt"/>
                <a:ea typeface="+mn-ea"/>
                <a:cs typeface="+mn-cs"/>
                <a:sym typeface="Calibri" panose="020F0502020204030204"/>
              </a:defRPr>
            </a:lvl1pPr>
          </a:lstStyle>
          <a:p>
            <a:fld id="{86CB4B4D-7CA3-9044-876B-883B54F8677D}" type="slidenum">
              <a:rPr/>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reserve="1">
  <p:cSld name="36_自定义版式">
    <p:spTree>
      <p:nvGrpSpPr>
        <p:cNvPr id="1" name=""/>
        <p:cNvGrpSpPr/>
        <p:nvPr/>
      </p:nvGrpSpPr>
      <p:grpSpPr>
        <a:xfrm>
          <a:off x="0" y="0"/>
          <a:ext cx="0" cy="0"/>
          <a:chOff x="0" y="0"/>
          <a:chExt cx="0" cy="0"/>
        </a:xfrm>
      </p:grpSpPr>
      <p:pic>
        <p:nvPicPr>
          <p:cNvPr id="17"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201"/>
            <a:ext cx="9144000" cy="5143500"/>
          </a:xfrm>
          <a:prstGeom prst="rect">
            <a:avLst/>
          </a:prstGeom>
          <a:ln w="12700">
            <a:miter lim="400000"/>
            <a:headEnd/>
            <a:tailEnd/>
          </a:ln>
        </p:spPr>
      </p:pic>
      <p:pic>
        <p:nvPicPr>
          <p:cNvPr id="809" name="图片 9" descr="图片 9"/>
          <p:cNvPicPr>
            <a:picLocks noChangeAspect="1"/>
          </p:cNvPicPr>
          <p:nvPr/>
        </p:nvPicPr>
        <p:blipFill>
          <a:blip r:embed="rId3"/>
          <a:stretch>
            <a:fillRect/>
          </a:stretch>
        </p:blipFill>
        <p:spPr>
          <a:xfrm>
            <a:off x="8172400" y="195486"/>
            <a:ext cx="702643" cy="436883"/>
          </a:xfrm>
          <a:prstGeom prst="rect">
            <a:avLst/>
          </a:prstGeom>
          <a:ln w="12700">
            <a:miter lim="400000"/>
            <a:headEnd/>
            <a:tailEnd/>
          </a:ln>
        </p:spPr>
      </p:pic>
      <p:sp>
        <p:nvSpPr>
          <p:cNvPr id="6" name="矩形 5"/>
          <p:cNvSpPr/>
          <p:nvPr userDrawn="1"/>
        </p:nvSpPr>
        <p:spPr>
          <a:xfrm>
            <a:off x="-1" y="1203598"/>
            <a:ext cx="8100393" cy="1224136"/>
          </a:xfrm>
          <a:prstGeom prst="rect">
            <a:avLst/>
          </a:prstGeom>
          <a:solidFill>
            <a:srgbClr val="FF0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sp>
        <p:nvSpPr>
          <p:cNvPr id="7" name="矩形 6"/>
          <p:cNvSpPr/>
          <p:nvPr userDrawn="1"/>
        </p:nvSpPr>
        <p:spPr>
          <a:xfrm>
            <a:off x="1835696" y="2211711"/>
            <a:ext cx="7308304" cy="1008112"/>
          </a:xfrm>
          <a:prstGeom prst="rect">
            <a:avLst/>
          </a:prstGeom>
          <a:solidFill>
            <a:srgbClr val="F9F9F9">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39_自定义版式">
    <p:spTree>
      <p:nvGrpSpPr>
        <p:cNvPr id="1" name=""/>
        <p:cNvGrpSpPr/>
        <p:nvPr/>
      </p:nvGrpSpPr>
      <p:grpSpPr>
        <a:xfrm>
          <a:off x="0" y="0"/>
          <a:ext cx="0" cy="0"/>
          <a:chOff x="0" y="0"/>
          <a:chExt cx="0" cy="0"/>
        </a:xfrm>
      </p:grpSpPr>
      <p:pic>
        <p:nvPicPr>
          <p:cNvPr id="17"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201"/>
            <a:ext cx="9144000" cy="5143500"/>
          </a:xfrm>
          <a:prstGeom prst="rect">
            <a:avLst/>
          </a:prstGeom>
          <a:ln w="12700">
            <a:miter lim="400000"/>
            <a:headEnd/>
            <a:tailEnd/>
          </a:ln>
        </p:spPr>
      </p:pic>
      <p:sp>
        <p:nvSpPr>
          <p:cNvPr id="6" name="矩形 5"/>
          <p:cNvSpPr/>
          <p:nvPr userDrawn="1"/>
        </p:nvSpPr>
        <p:spPr>
          <a:xfrm>
            <a:off x="-1" y="1203598"/>
            <a:ext cx="8100393" cy="1224136"/>
          </a:xfrm>
          <a:prstGeom prst="rect">
            <a:avLst/>
          </a:prstGeom>
          <a:solidFill>
            <a:srgbClr val="FF0000">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sp>
        <p:nvSpPr>
          <p:cNvPr id="7" name="矩形 6"/>
          <p:cNvSpPr/>
          <p:nvPr userDrawn="1"/>
        </p:nvSpPr>
        <p:spPr>
          <a:xfrm>
            <a:off x="1835696" y="2211711"/>
            <a:ext cx="7308304" cy="1008112"/>
          </a:xfrm>
          <a:prstGeom prst="rect">
            <a:avLst/>
          </a:prstGeom>
          <a:solidFill>
            <a:srgbClr val="F9F9F9">
              <a:alpha val="80000"/>
            </a:srgbClr>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43352" y="195486"/>
            <a:ext cx="962907" cy="432048"/>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37_自定义版式">
    <p:spTree>
      <p:nvGrpSpPr>
        <p:cNvPr id="1" name=""/>
        <p:cNvGrpSpPr/>
        <p:nvPr/>
      </p:nvGrpSpPr>
      <p:grpSpPr>
        <a:xfrm>
          <a:off x="0" y="0"/>
          <a:ext cx="0" cy="0"/>
          <a:chOff x="0" y="0"/>
          <a:chExt cx="0" cy="0"/>
        </a:xfrm>
      </p:grpSpPr>
      <p:pic>
        <p:nvPicPr>
          <p:cNvPr id="17"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201"/>
            <a:ext cx="9144000" cy="5143500"/>
          </a:xfrm>
          <a:prstGeom prst="rect">
            <a:avLst/>
          </a:prstGeom>
          <a:ln w="12700">
            <a:miter lim="400000"/>
            <a:headEnd/>
            <a:tailEnd/>
          </a:ln>
        </p:spPr>
      </p:pic>
      <p:pic>
        <p:nvPicPr>
          <p:cNvPr id="809" name="图片 9" descr="图片 9"/>
          <p:cNvPicPr>
            <a:picLocks noChangeAspect="1"/>
          </p:cNvPicPr>
          <p:nvPr/>
        </p:nvPicPr>
        <p:blipFill>
          <a:blip r:embed="rId3"/>
          <a:stretch>
            <a:fillRect/>
          </a:stretch>
        </p:blipFill>
        <p:spPr>
          <a:xfrm>
            <a:off x="8172400" y="195486"/>
            <a:ext cx="702643" cy="436883"/>
          </a:xfrm>
          <a:prstGeom prst="rect">
            <a:avLst/>
          </a:prstGeom>
          <a:ln w="12700">
            <a:miter lim="400000"/>
            <a:headEnd/>
            <a:tailEnd/>
          </a:ln>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38_自定义版式">
    <p:spTree>
      <p:nvGrpSpPr>
        <p:cNvPr id="1" name=""/>
        <p:cNvGrpSpPr/>
        <p:nvPr/>
      </p:nvGrpSpPr>
      <p:grpSpPr>
        <a:xfrm>
          <a:off x="0" y="0"/>
          <a:ext cx="0" cy="0"/>
          <a:chOff x="0" y="0"/>
          <a:chExt cx="0" cy="0"/>
        </a:xfrm>
      </p:grpSpPr>
      <p:pic>
        <p:nvPicPr>
          <p:cNvPr id="17" name="图片 2"/>
          <p:cNvPicPr>
            <a:picLocks noChangeAspect="1"/>
          </p:cNvPicPr>
          <p:nvPr userDrawn="1"/>
        </p:nvPicPr>
        <p:blipFill rotWithShape="1">
          <a:blip r:embed="rId2">
            <a:extLst>
              <a:ext uri="{28A0092B-C50C-407E-A947-70E740481C1C}">
                <a14:useLocalDpi xmlns:a14="http://schemas.microsoft.com/office/drawing/2010/main" val="0"/>
              </a:ext>
            </a:extLst>
          </a:blip>
          <a:srcRect/>
          <a:stretch>
            <a:fillRect/>
          </a:stretch>
        </p:blipFill>
        <p:spPr>
          <a:xfrm>
            <a:off x="-2" y="1201"/>
            <a:ext cx="9144001" cy="5142299"/>
          </a:xfrm>
          <a:prstGeom prst="rect">
            <a:avLst/>
          </a:prstGeom>
          <a:ln w="12700">
            <a:miter lim="400000"/>
            <a:headEnd/>
            <a:tailEnd/>
          </a:ln>
        </p:spPr>
      </p:pic>
      <p:pic>
        <p:nvPicPr>
          <p:cNvPr id="809" name="图片 9" descr="图片 9"/>
          <p:cNvPicPr>
            <a:picLocks noChangeAspect="1"/>
          </p:cNvPicPr>
          <p:nvPr/>
        </p:nvPicPr>
        <p:blipFill>
          <a:blip r:embed="rId3"/>
          <a:stretch>
            <a:fillRect/>
          </a:stretch>
        </p:blipFill>
        <p:spPr>
          <a:xfrm>
            <a:off x="8172400" y="195486"/>
            <a:ext cx="702643" cy="436883"/>
          </a:xfrm>
          <a:prstGeom prst="rect">
            <a:avLst/>
          </a:prstGeom>
          <a:ln w="12700">
            <a:miter lim="400000"/>
            <a:headEnd/>
            <a:tailEnd/>
          </a:ln>
        </p:spPr>
      </p:pic>
      <p:sp>
        <p:nvSpPr>
          <p:cNvPr id="2" name="矩形 1"/>
          <p:cNvSpPr/>
          <p:nvPr userDrawn="1"/>
        </p:nvSpPr>
        <p:spPr>
          <a:xfrm>
            <a:off x="-3" y="195486"/>
            <a:ext cx="9144002" cy="2571750"/>
          </a:xfrm>
          <a:prstGeom prst="rect">
            <a:avLst/>
          </a:prstGeom>
          <a:gradFill>
            <a:gsLst>
              <a:gs pos="0">
                <a:srgbClr val="FFFFFF">
                  <a:alpha val="0"/>
                </a:srgbClr>
              </a:gs>
              <a:gs pos="98000">
                <a:srgbClr val="FFFFFF"/>
              </a:gs>
            </a:gsLst>
            <a:lin ang="5400000" scaled="1"/>
          </a:gra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sp>
        <p:nvSpPr>
          <p:cNvPr id="4" name="矩形 3"/>
          <p:cNvSpPr/>
          <p:nvPr userDrawn="1"/>
        </p:nvSpPr>
        <p:spPr>
          <a:xfrm>
            <a:off x="0" y="2767236"/>
            <a:ext cx="9143999" cy="2376264"/>
          </a:xfrm>
          <a:prstGeom prst="rect">
            <a:avLst/>
          </a:prstGeom>
          <a:solidFill>
            <a:srgbClr val="FFFFFF"/>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hangingPunct="0"/>
            <a:endParaRPr lang="zh-CN" altLang="en-US">
              <a:solidFill>
                <a:srgbClr val="000000"/>
              </a:solidFill>
              <a:latin typeface="等线" panose="02010600030101010101" charset="-122"/>
              <a:ea typeface="等线" panose="02010600030101010101" charset="-122"/>
              <a:cs typeface="等线" panose="02010600030101010101" charset="-122"/>
              <a:sym typeface="等线" panose="02010600030101010101" charset="-122"/>
            </a:endParaRPr>
          </a:p>
        </p:txBody>
      </p:sp>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7880" y="3204119"/>
            <a:ext cx="9144001" cy="1950622"/>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7_自定义版式">
    <p:spTree>
      <p:nvGrpSpPr>
        <p:cNvPr id="1" name=""/>
        <p:cNvGrpSpPr/>
        <p:nvPr/>
      </p:nvGrpSpPr>
      <p:grpSpPr>
        <a:xfrm>
          <a:off x="0" y="0"/>
          <a:ext cx="0" cy="0"/>
          <a:chOff x="0" y="0"/>
          <a:chExt cx="0" cy="0"/>
        </a:xfrm>
      </p:grpSpPr>
      <p:pic>
        <p:nvPicPr>
          <p:cNvPr id="879" name="图片 1" descr="图片 1"/>
          <p:cNvPicPr>
            <a:picLocks noChangeAspect="1"/>
          </p:cNvPicPr>
          <p:nvPr/>
        </p:nvPicPr>
        <p:blipFill>
          <a:blip r:embed="rId2"/>
          <a:stretch>
            <a:fillRect/>
          </a:stretch>
        </p:blipFill>
        <p:spPr>
          <a:xfrm>
            <a:off x="0" y="0"/>
            <a:ext cx="9144000" cy="5143500"/>
          </a:xfrm>
          <a:prstGeom prst="rect">
            <a:avLst/>
          </a:prstGeom>
          <a:ln w="12700">
            <a:miter lim="400000"/>
            <a:headEnd/>
            <a:tailEnd/>
          </a:ln>
        </p:spPr>
      </p:pic>
      <p:sp>
        <p:nvSpPr>
          <p:cNvPr id="880" name="TextBox 5"/>
          <p:cNvSpPr txBox="1"/>
          <p:nvPr/>
        </p:nvSpPr>
        <p:spPr>
          <a:xfrm>
            <a:off x="7516709" y="4720942"/>
            <a:ext cx="1397881" cy="276999"/>
          </a:xfrm>
          <a:prstGeom prst="rect">
            <a:avLst/>
          </a:prstGeom>
          <a:ln w="12700">
            <a:miter lim="400000"/>
          </a:ln>
        </p:spPr>
        <p:txBody>
          <a:bodyPr wrap="none" lIns="34289" rIns="34289">
            <a:spAutoFit/>
          </a:bodyPr>
          <a:lstStyle>
            <a:lvl1pPr>
              <a:defRPr sz="16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r>
              <a:rPr sz="1200"/>
              <a:t>www.seentao.com</a:t>
            </a:r>
            <a:endParaRPr sz="1200"/>
          </a:p>
        </p:txBody>
      </p:sp>
      <p:sp>
        <p:nvSpPr>
          <p:cNvPr id="881" name="矩形 11"/>
          <p:cNvSpPr/>
          <p:nvPr/>
        </p:nvSpPr>
        <p:spPr>
          <a:xfrm>
            <a:off x="7675779" y="3603043"/>
            <a:ext cx="1152130" cy="1152129"/>
          </a:xfrm>
          <a:prstGeom prst="rect">
            <a:avLst/>
          </a:prstGeom>
          <a:solidFill>
            <a:srgbClr val="E83126">
              <a:alpha val="60000"/>
            </a:srgbClr>
          </a:solidFill>
          <a:ln w="12700">
            <a:miter lim="400000"/>
          </a:ln>
        </p:spPr>
        <p:txBody>
          <a:bodyPr lIns="34289" rIns="34289" anchor="ctr"/>
          <a:lstStyle/>
          <a:p>
            <a:pPr algn="ctr">
              <a:defRPr sz="2400">
                <a:solidFill>
                  <a:srgbClr val="FFFFFF"/>
                </a:solidFill>
                <a:latin typeface="Arial" panose="020B0604020202020204"/>
                <a:ea typeface="Arial" panose="020B0604020202020204"/>
                <a:cs typeface="Arial" panose="020B0604020202020204"/>
                <a:sym typeface="Arial" panose="020B0604020202020204"/>
              </a:defRPr>
            </a:pPr>
            <a:endParaRPr>
              <a:solidFill>
                <a:srgbClr val="FFFFFF"/>
              </a:solidFill>
              <a:latin typeface="Arial" panose="020B0604020202020204"/>
              <a:ea typeface="Arial" panose="020B0604020202020204"/>
              <a:cs typeface="Arial" panose="020B0604020202020204"/>
              <a:sym typeface="Arial" panose="020B0604020202020204"/>
            </a:endParaRPr>
          </a:p>
        </p:txBody>
      </p:sp>
      <p:pic>
        <p:nvPicPr>
          <p:cNvPr id="882" name="图片 12" descr="图片 12"/>
          <p:cNvPicPr>
            <a:picLocks noChangeAspect="1"/>
          </p:cNvPicPr>
          <p:nvPr/>
        </p:nvPicPr>
        <p:blipFill>
          <a:blip r:embed="rId3"/>
          <a:stretch>
            <a:fillRect/>
          </a:stretch>
        </p:blipFill>
        <p:spPr>
          <a:xfrm>
            <a:off x="7878755" y="3806019"/>
            <a:ext cx="746179" cy="746179"/>
          </a:xfrm>
          <a:prstGeom prst="rect">
            <a:avLst/>
          </a:prstGeom>
          <a:ln w="12700">
            <a:miter lim="400000"/>
            <a:headEnd/>
            <a:tailEnd/>
          </a:ln>
        </p:spPr>
      </p:pic>
      <p:sp>
        <p:nvSpPr>
          <p:cNvPr id="883" name="Slide Number"/>
          <p:cNvSpPr txBox="1">
            <a:spLocks noGrp="1"/>
          </p:cNvSpPr>
          <p:nvPr>
            <p:ph type="sldNum" sz="quarter" idx="2"/>
          </p:nvPr>
        </p:nvSpPr>
        <p:spPr>
          <a:xfrm>
            <a:off x="6326217" y="4651847"/>
            <a:ext cx="226983" cy="230832"/>
          </a:xfrm>
          <a:prstGeom prst="rect">
            <a:avLst/>
          </a:prstGeom>
        </p:spPr>
        <p:txBody>
          <a:bodyPr/>
          <a:lstStyle/>
          <a:p>
            <a:fld id="{86CB4B4D-7CA3-9044-876B-883B54F8677D}" type="slidenum">
              <a:rPr/>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8.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slideLayout" Target="../slideLayouts/slideLayout12.xml"/><Relationship Id="rId7" Type="http://schemas.openxmlformats.org/officeDocument/2006/relationships/slideLayout" Target="../slideLayouts/slideLayout11.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5" Type="http://schemas.openxmlformats.org/officeDocument/2006/relationships/theme" Target="../theme/theme2.xml"/><Relationship Id="rId14" Type="http://schemas.openxmlformats.org/officeDocument/2006/relationships/slideLayout" Target="../slideLayouts/slideLayout18.xml"/><Relationship Id="rId13" Type="http://schemas.openxmlformats.org/officeDocument/2006/relationships/slideLayout" Target="../slideLayouts/slideLayout17.xml"/><Relationship Id="rId12" Type="http://schemas.openxmlformats.org/officeDocument/2006/relationships/slideLayout" Target="../slideLayouts/slideLayout16.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28650" y="273844"/>
            <a:ext cx="7886700" cy="994172"/>
          </a:xfrm>
          <a:prstGeom prst="rect">
            <a:avLst/>
          </a:prstGeom>
          <a:ln w="12700">
            <a:miter lim="400000"/>
          </a:ln>
        </p:spPr>
        <p:txBody>
          <a:bodyPr lIns="45719" rIns="45719" anchor="ctr">
            <a:normAutofit/>
          </a:bodyPr>
          <a:lstStyle/>
          <a:p>
            <a:r>
              <a:t>Title Text</a:t>
            </a:r>
          </a:p>
        </p:txBody>
      </p:sp>
      <p:sp>
        <p:nvSpPr>
          <p:cNvPr id="3" name="Body Level One…"/>
          <p:cNvSpPr txBox="1">
            <a:spLocks noGrp="1"/>
          </p:cNvSpPr>
          <p:nvPr>
            <p:ph type="body" idx="1"/>
          </p:nvPr>
        </p:nvSpPr>
        <p:spPr>
          <a:xfrm>
            <a:off x="628650" y="1369219"/>
            <a:ext cx="7886700" cy="3263504"/>
          </a:xfrm>
          <a:prstGeom prst="rect">
            <a:avLst/>
          </a:prstGeom>
          <a:ln w="12700">
            <a:miter lim="400000"/>
          </a:ln>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288367" y="4788769"/>
            <a:ext cx="226984" cy="230832"/>
          </a:xfrm>
          <a:prstGeom prst="rect">
            <a:avLst/>
          </a:prstGeom>
          <a:ln w="12700">
            <a:miter lim="400000"/>
          </a:ln>
        </p:spPr>
        <p:txBody>
          <a:bodyPr wrap="none" lIns="45719" rIns="45719" anchor="ctr">
            <a:spAutoFit/>
          </a:bodyPr>
          <a:lstStyle>
            <a:lvl1pPr algn="r">
              <a:defRPr sz="900">
                <a:solidFill>
                  <a:srgbClr val="888888"/>
                </a:solidFill>
              </a:defRPr>
            </a:lvl1pPr>
          </a:lstStyle>
          <a:p>
            <a:fld id="{86CB4B4D-7CA3-9044-876B-883B54F8677D}" type="slidenum">
              <a:rPr/>
            </a:fld>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Lst>
  <p:transition spd="med"/>
  <p:txStyles>
    <p:titleStyle>
      <a:lvl1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1pPr>
      <a:lvl2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2pPr>
      <a:lvl3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3pPr>
      <a:lvl4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4pPr>
      <a:lvl5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5pPr>
      <a:lvl6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6pPr>
      <a:lvl7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7pPr>
      <a:lvl8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8pPr>
      <a:lvl9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panose="02010600030101010101" charset="-122"/>
          <a:ea typeface="等线 Light" panose="02010600030101010101" charset="-122"/>
          <a:cs typeface="等线 Light" panose="02010600030101010101" charset="-122"/>
          <a:sym typeface="等线 Light" panose="02010600030101010101" charset="-122"/>
        </a:defRPr>
      </a:lvl9pPr>
    </p:titleStyle>
    <p:bodyStyle>
      <a:lvl1pPr marL="171450" marR="0" indent="-17145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1pPr>
      <a:lvl2pPr marL="542925" marR="0" indent="-200025"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2pPr>
      <a:lvl3pPr marL="925830" marR="0" indent="-24003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3pPr>
      <a:lvl4pPr marL="12954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4pPr>
      <a:lvl5pPr marL="16383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5pPr>
      <a:lvl6pPr marL="19812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6pPr>
      <a:lvl7pPr marL="23241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7pPr>
      <a:lvl8pPr marL="26670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8pPr>
      <a:lvl9pPr marL="30099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等线" panose="02010600030101010101" charset="-122"/>
          <a:ea typeface="等线" panose="02010600030101010101" charset="-122"/>
          <a:cs typeface="等线" panose="02010600030101010101" charset="-122"/>
          <a:sym typeface="等线" panose="02010600030101010101" charset="-122"/>
        </a:defRPr>
      </a:lvl9pPr>
    </p:bodyStyle>
    <p:otherStyle>
      <a:lvl1pPr marL="0" marR="0" indent="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1pPr>
      <a:lvl2pPr marL="0" marR="0" indent="3429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2pPr>
      <a:lvl3pPr marL="0" marR="0" indent="6858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3pPr>
      <a:lvl4pPr marL="0" marR="0" indent="10287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4pPr>
      <a:lvl5pPr marL="0" marR="0" indent="13716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5pPr>
      <a:lvl6pPr marL="0" marR="0" indent="17145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6pPr>
      <a:lvl7pPr marL="0" marR="0" indent="20574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7pPr>
      <a:lvl8pPr marL="0" marR="0" indent="24003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8pPr>
      <a:lvl9pPr marL="0" marR="0" indent="27432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panose="02010600030101010101" charset="-122"/>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image" Target="../media/image17.png"/><Relationship Id="rId1"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35.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36.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3.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3.xml"/><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image" Target="../media/image40.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3.xml"/><Relationship Id="rId2" Type="http://schemas.openxmlformats.org/officeDocument/2006/relationships/image" Target="../media/image44.jpeg"/><Relationship Id="rId1" Type="http://schemas.openxmlformats.org/officeDocument/2006/relationships/image" Target="../media/image43.jpe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5.png"/><Relationship Id="rId4" Type="http://schemas.openxmlformats.org/officeDocument/2006/relationships/image" Target="../media/image46.jpeg"/><Relationship Id="rId3" Type="http://schemas.openxmlformats.org/officeDocument/2006/relationships/image" Target="../media/image45.png"/><Relationship Id="rId2" Type="http://schemas.openxmlformats.org/officeDocument/2006/relationships/image" Target="../media/image30.png"/><Relationship Id="rId1" Type="http://schemas.openxmlformats.org/officeDocument/2006/relationships/image" Target="../media/image1.tiff"/></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3.xml"/><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5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image" Target="../media/image5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4.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24.png"/><Relationship Id="rId7" Type="http://schemas.openxmlformats.org/officeDocument/2006/relationships/image" Target="../media/image23.png"/><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2" Type="http://schemas.openxmlformats.org/officeDocument/2006/relationships/notesSlide" Target="../notesSlides/notesSlide2.xml"/><Relationship Id="rId11" Type="http://schemas.openxmlformats.org/officeDocument/2006/relationships/slideLayout" Target="../slideLayouts/slideLayout13.xml"/><Relationship Id="rId10" Type="http://schemas.openxmlformats.org/officeDocument/2006/relationships/image" Target="../media/image26.png"/><Relationship Id="rId1"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image" Target="../media/image17.png"/><Relationship Id="rId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515963" y="2859782"/>
            <a:ext cx="8112074" cy="1440160"/>
          </a:xfrm>
          <a:prstGeom prst="rect">
            <a:avLst/>
          </a:prstGeom>
        </p:spPr>
        <p:txBody>
          <a:bodyPr/>
          <a:lstStyle>
            <a:lvl1pPr algn="ctr" defTabSz="914400" rtl="0" eaLnBrk="1" latinLnBrk="0" hangingPunct="1">
              <a:spcBef>
                <a:spcPct val="0"/>
              </a:spcBef>
              <a:buNone/>
              <a:defRPr sz="3500" kern="1200">
                <a:solidFill>
                  <a:srgbClr val="C00000"/>
                </a:solidFill>
                <a:latin typeface="微软雅黑" panose="020B0503020204020204" pitchFamily="34" charset="-122"/>
                <a:ea typeface="微软雅黑" panose="020B0503020204020204" pitchFamily="34" charset="-122"/>
                <a:cs typeface="+mj-cs"/>
              </a:defRPr>
            </a:lvl1pPr>
          </a:lstStyle>
          <a:p>
            <a:pPr>
              <a:lnSpc>
                <a:spcPct val="150000"/>
              </a:lnSpc>
            </a:pPr>
            <a:r>
              <a:rPr lang="zh-CN" altLang="en-US" sz="3200" b="1" dirty="0">
                <a:solidFill>
                  <a:srgbClr val="E70113"/>
                </a:solidFill>
                <a:latin typeface="+mj-ea"/>
                <a:ea typeface="+mj-ea"/>
                <a:cs typeface="+mn-ea"/>
                <a:sym typeface="+mn-lt"/>
              </a:rPr>
              <a:t>新道</a:t>
            </a:r>
            <a:r>
              <a:rPr lang="en-US" altLang="zh-CN" sz="3200" b="1" dirty="0">
                <a:solidFill>
                  <a:srgbClr val="E70113"/>
                </a:solidFill>
                <a:latin typeface="+mj-ea"/>
                <a:ea typeface="+mj-ea"/>
                <a:cs typeface="+mn-ea"/>
                <a:sym typeface="+mn-lt"/>
              </a:rPr>
              <a:t>VBSE</a:t>
            </a:r>
            <a:r>
              <a:rPr lang="zh-CN" altLang="zh-CN" sz="3200" b="1" dirty="0" smtClean="0">
                <a:solidFill>
                  <a:srgbClr val="E70113"/>
                </a:solidFill>
                <a:latin typeface="+mj-ea"/>
                <a:ea typeface="+mj-ea"/>
                <a:cs typeface="+mn-ea"/>
                <a:sym typeface="+mn-lt"/>
              </a:rPr>
              <a:t>综合</a:t>
            </a:r>
            <a:r>
              <a:rPr lang="zh-CN" altLang="zh-CN" sz="3200" b="1" dirty="0">
                <a:solidFill>
                  <a:srgbClr val="E70113"/>
                </a:solidFill>
                <a:latin typeface="+mj-ea"/>
                <a:ea typeface="+mj-ea"/>
                <a:cs typeface="+mn-ea"/>
                <a:sym typeface="+mn-lt"/>
              </a:rPr>
              <a:t>实践教学</a:t>
            </a:r>
            <a:r>
              <a:rPr lang="zh-CN" altLang="zh-CN" sz="3200" b="1" dirty="0" smtClean="0">
                <a:solidFill>
                  <a:srgbClr val="E70113"/>
                </a:solidFill>
                <a:latin typeface="+mj-ea"/>
                <a:ea typeface="+mj-ea"/>
                <a:cs typeface="+mn-ea"/>
                <a:sym typeface="+mn-lt"/>
              </a:rPr>
              <a:t>平台</a:t>
            </a:r>
            <a:r>
              <a:rPr lang="en-US" altLang="zh-CN" sz="3200" b="1" dirty="0" smtClean="0">
                <a:solidFill>
                  <a:srgbClr val="E70113"/>
                </a:solidFill>
                <a:latin typeface="+mj-ea"/>
                <a:ea typeface="+mj-ea"/>
                <a:cs typeface="+mn-ea"/>
                <a:sym typeface="+mn-lt"/>
              </a:rPr>
              <a:t>V3.5</a:t>
            </a:r>
            <a:endParaRPr lang="en-US" altLang="zh-CN" sz="3200" b="1" dirty="0" smtClean="0">
              <a:solidFill>
                <a:srgbClr val="E70113"/>
              </a:solidFill>
              <a:latin typeface="+mj-ea"/>
              <a:ea typeface="+mj-ea"/>
              <a:cs typeface="+mn-ea"/>
              <a:sym typeface="+mn-lt"/>
            </a:endParaRPr>
          </a:p>
          <a:p>
            <a:pPr>
              <a:lnSpc>
                <a:spcPct val="150000"/>
              </a:lnSpc>
            </a:pPr>
            <a:r>
              <a:rPr lang="zh-CN" altLang="en-US" sz="3200" b="1" dirty="0" smtClean="0">
                <a:solidFill>
                  <a:srgbClr val="E70113"/>
                </a:solidFill>
                <a:latin typeface="+mj-ea"/>
                <a:ea typeface="+mj-ea"/>
                <a:cs typeface="+mn-ea"/>
                <a:sym typeface="+mn-lt"/>
              </a:rPr>
              <a:t>产品方案</a:t>
            </a:r>
            <a:endParaRPr lang="zh-CN" altLang="zh-CN" sz="3200" b="1" dirty="0">
              <a:solidFill>
                <a:srgbClr val="E70113"/>
              </a:solidFill>
              <a:latin typeface="+mj-ea"/>
              <a:ea typeface="+mj-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987824" y="316707"/>
            <a:ext cx="4968552" cy="526851"/>
          </a:xfrm>
          <a:prstGeom prst="roundRect">
            <a:avLst/>
          </a:prstGeom>
          <a:solidFill>
            <a:srgbClr val="E7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标题 1"/>
          <p:cNvSpPr txBox="1"/>
          <p:nvPr/>
        </p:nvSpPr>
        <p:spPr>
          <a:xfrm>
            <a:off x="3139940" y="406763"/>
            <a:ext cx="4824537" cy="38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l" rtl="0" eaLnBrk="0" fontAlgn="base" hangingPunct="0">
              <a:spcBef>
                <a:spcPct val="0"/>
              </a:spcBef>
              <a:spcAft>
                <a:spcPct val="0"/>
              </a:spcAft>
              <a:defRPr kumimoji="1" sz="2800">
                <a:solidFill>
                  <a:srgbClr val="C00000"/>
                </a:solidFill>
                <a:latin typeface="+mj-lt"/>
                <a:ea typeface="+mj-ea"/>
                <a:cs typeface="黑体" panose="02010609060101010101" charset="-122"/>
              </a:defRPr>
            </a:lvl1pPr>
            <a:lvl2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2pPr>
            <a:lvl3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3pPr>
            <a:lvl4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4pPr>
            <a:lvl5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5pPr>
            <a:lvl6pPr marL="4572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6pPr>
            <a:lvl7pPr marL="9144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7pPr>
            <a:lvl8pPr marL="13716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8pPr>
            <a:lvl9pPr marL="18288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9pPr>
          </a:lstStyle>
          <a:p>
            <a:pPr algn="just">
              <a:spcAft>
                <a:spcPts val="0"/>
              </a:spcAft>
            </a:pPr>
            <a:r>
              <a:rPr lang="zh-CN" altLang="en-US" sz="1600" b="1" dirty="0" smtClean="0">
                <a:solidFill>
                  <a:schemeClr val="bg1"/>
                </a:solidFill>
                <a:latin typeface="微软雅黑" panose="020B0503020204020204" pitchFamily="34" charset="-122"/>
                <a:ea typeface="微软雅黑" panose="020B0503020204020204" pitchFamily="34" charset="-122"/>
                <a:cs typeface="+mn-ea"/>
                <a:sym typeface="+mn-lt"/>
              </a:rPr>
              <a:t>特色</a:t>
            </a:r>
            <a:r>
              <a:rPr lang="en-US" altLang="zh-CN" sz="1600" b="1" dirty="0" smtClean="0">
                <a:solidFill>
                  <a:schemeClr val="bg1"/>
                </a:solidFill>
                <a:latin typeface="微软雅黑" panose="020B0503020204020204" pitchFamily="34" charset="-122"/>
                <a:ea typeface="微软雅黑" panose="020B0503020204020204" pitchFamily="34" charset="-122"/>
                <a:cs typeface="+mn-ea"/>
                <a:sym typeface="+mn-lt"/>
              </a:rPr>
              <a:t>1</a:t>
            </a:r>
            <a:r>
              <a:rPr lang="zh-CN" altLang="en-US" sz="1600" b="1" dirty="0" smtClean="0">
                <a:solidFill>
                  <a:schemeClr val="bg1"/>
                </a:solidFill>
                <a:latin typeface="微软雅黑" panose="020B0503020204020204" pitchFamily="34" charset="-122"/>
                <a:ea typeface="微软雅黑" panose="020B0503020204020204" pitchFamily="34" charset="-122"/>
                <a:cs typeface="+mn-ea"/>
                <a:sym typeface="+mn-lt"/>
              </a:rPr>
              <a:t>：匹配</a:t>
            </a:r>
            <a:r>
              <a:rPr lang="en-US" altLang="zh-CN" sz="1600" b="1" dirty="0" smtClean="0">
                <a:solidFill>
                  <a:schemeClr val="bg1"/>
                </a:solidFill>
                <a:latin typeface="微软雅黑" panose="020B0503020204020204" pitchFamily="34" charset="-122"/>
                <a:ea typeface="微软雅黑" panose="020B0503020204020204" pitchFamily="34" charset="-122"/>
                <a:cs typeface="+mn-ea"/>
                <a:sym typeface="+mn-lt"/>
              </a:rPr>
              <a:t>2019</a:t>
            </a:r>
            <a:r>
              <a:rPr lang="zh-CN" altLang="en-US" sz="1600" b="1" dirty="0" smtClean="0">
                <a:solidFill>
                  <a:schemeClr val="bg1"/>
                </a:solidFill>
                <a:latin typeface="微软雅黑" panose="020B0503020204020204" pitchFamily="34" charset="-122"/>
                <a:ea typeface="微软雅黑" panose="020B0503020204020204" pitchFamily="34" charset="-122"/>
                <a:cs typeface="+mn-ea"/>
                <a:sym typeface="+mn-lt"/>
              </a:rPr>
              <a:t>年</a:t>
            </a: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财税</a:t>
            </a:r>
            <a:r>
              <a:rPr lang="zh-CN" altLang="en-US" sz="1600" b="1" dirty="0" smtClean="0">
                <a:solidFill>
                  <a:schemeClr val="bg1"/>
                </a:solidFill>
                <a:latin typeface="微软雅黑" panose="020B0503020204020204" pitchFamily="34" charset="-122"/>
                <a:ea typeface="微软雅黑" panose="020B0503020204020204" pitchFamily="34" charset="-122"/>
              </a:rPr>
              <a:t>新政策，</a:t>
            </a:r>
            <a:r>
              <a:rPr lang="zh-CN" altLang="en-US" sz="1600" b="1" dirty="0">
                <a:solidFill>
                  <a:schemeClr val="bg1"/>
                </a:solidFill>
                <a:latin typeface="微软雅黑" panose="020B0503020204020204" pitchFamily="34" charset="-122"/>
                <a:ea typeface="微软雅黑" panose="020B0503020204020204" pitchFamily="34" charset="-122"/>
              </a:rPr>
              <a:t>紧跟时代</a:t>
            </a:r>
            <a:r>
              <a:rPr lang="zh-CN" altLang="en-US" sz="1600" b="1" dirty="0" smtClean="0">
                <a:solidFill>
                  <a:schemeClr val="bg1"/>
                </a:solidFill>
                <a:latin typeface="微软雅黑" panose="020B0503020204020204" pitchFamily="34" charset="-122"/>
                <a:ea typeface="微软雅黑" panose="020B0503020204020204" pitchFamily="34" charset="-122"/>
              </a:rPr>
              <a:t>步伐</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文本框 13"/>
          <p:cNvSpPr txBox="1"/>
          <p:nvPr/>
        </p:nvSpPr>
        <p:spPr>
          <a:xfrm>
            <a:off x="251520" y="847745"/>
            <a:ext cx="2880320" cy="369332"/>
          </a:xfrm>
          <a:prstGeom prst="rect">
            <a:avLst/>
          </a:prstGeom>
          <a:noFill/>
        </p:spPr>
        <p:txBody>
          <a:bodyPr wrap="square" rtlCol="0">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a:t>
            </a:r>
            <a:r>
              <a:rPr lang="en-US" altLang="zh-CN" dirty="0" smtClean="0">
                <a:solidFill>
                  <a:srgbClr val="FF0000"/>
                </a:solidFill>
                <a:latin typeface="微软雅黑" panose="020B0503020204020204" pitchFamily="34" charset="-122"/>
                <a:ea typeface="微软雅黑" panose="020B0503020204020204" pitchFamily="34" charset="-122"/>
              </a:rPr>
              <a:t>1</a:t>
            </a:r>
            <a:r>
              <a:rPr lang="zh-CN" altLang="en-US" dirty="0" smtClean="0">
                <a:solidFill>
                  <a:srgbClr val="FF0000"/>
                </a:solidFill>
                <a:latin typeface="微软雅黑" panose="020B0503020204020204" pitchFamily="34" charset="-122"/>
                <a:ea typeface="微软雅黑" panose="020B0503020204020204" pitchFamily="34" charset="-122"/>
              </a:rPr>
              <a:t>）增值税、个人所得税</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27584" y="1203598"/>
            <a:ext cx="7632848" cy="350865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增值税改革：</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从</a:t>
            </a:r>
            <a:r>
              <a:rPr lang="en-US" altLang="zh-CN" sz="1600" dirty="0">
                <a:latin typeface="微软雅黑" panose="020B0503020204020204" pitchFamily="34" charset="-122"/>
                <a:ea typeface="微软雅黑" panose="020B0503020204020204" pitchFamily="34" charset="-122"/>
              </a:rPr>
              <a:t>2018</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日起，实施以下深化增值税改革</a:t>
            </a:r>
            <a:r>
              <a:rPr lang="zh-CN" altLang="en-US" sz="1600" dirty="0" smtClean="0">
                <a:latin typeface="微软雅黑" panose="020B0503020204020204" pitchFamily="34" charset="-122"/>
                <a:ea typeface="微软雅黑" panose="020B0503020204020204" pitchFamily="34" charset="-122"/>
              </a:rPr>
              <a:t>措施：</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400" dirty="0" smtClean="0">
                <a:latin typeface="微软雅黑" panose="020B0503020204020204" pitchFamily="34" charset="-122"/>
                <a:ea typeface="微软雅黑" panose="020B0503020204020204" pitchFamily="34" charset="-122"/>
              </a:rPr>
              <a:t>适当降低税率水平。将制造业等行业增值税税率从</a:t>
            </a:r>
            <a:r>
              <a:rPr lang="en-US" altLang="zh-CN" sz="1400" dirty="0" smtClean="0">
                <a:latin typeface="微软雅黑" panose="020B0503020204020204" pitchFamily="34" charset="-122"/>
                <a:ea typeface="微软雅黑" panose="020B0503020204020204" pitchFamily="34" charset="-122"/>
              </a:rPr>
              <a:t>17%</a:t>
            </a:r>
            <a:r>
              <a:rPr lang="zh-CN" altLang="en-US" sz="1400" dirty="0" smtClean="0">
                <a:latin typeface="微软雅黑" panose="020B0503020204020204" pitchFamily="34" charset="-122"/>
                <a:ea typeface="微软雅黑" panose="020B0503020204020204" pitchFamily="34" charset="-122"/>
              </a:rPr>
              <a:t>降至</a:t>
            </a:r>
            <a:r>
              <a:rPr lang="en-US" altLang="zh-CN" sz="1400" dirty="0" smtClean="0">
                <a:latin typeface="微软雅黑" panose="020B0503020204020204" pitchFamily="34" charset="-122"/>
                <a:ea typeface="微软雅黑" panose="020B0503020204020204" pitchFamily="34" charset="-122"/>
              </a:rPr>
              <a:t>16%</a:t>
            </a:r>
            <a:r>
              <a:rPr lang="zh-CN" altLang="en-US" sz="1400" dirty="0" smtClean="0">
                <a:latin typeface="微软雅黑" panose="020B0503020204020204" pitchFamily="34" charset="-122"/>
                <a:ea typeface="微软雅黑" panose="020B0503020204020204" pitchFamily="34" charset="-122"/>
              </a:rPr>
              <a:t>，将交通运输、建筑、基础电信服务等行业及农产品等货物的增值税税率从</a:t>
            </a:r>
            <a:r>
              <a:rPr lang="en-US" altLang="zh-CN" sz="1400" dirty="0" smtClean="0">
                <a:latin typeface="微软雅黑" panose="020B0503020204020204" pitchFamily="34" charset="-122"/>
                <a:ea typeface="微软雅黑" panose="020B0503020204020204" pitchFamily="34" charset="-122"/>
              </a:rPr>
              <a:t>11%</a:t>
            </a:r>
            <a:r>
              <a:rPr lang="zh-CN" altLang="en-US" sz="1400" dirty="0" smtClean="0">
                <a:latin typeface="微软雅黑" panose="020B0503020204020204" pitchFamily="34" charset="-122"/>
                <a:ea typeface="微软雅黑" panose="020B0503020204020204" pitchFamily="34" charset="-122"/>
              </a:rPr>
              <a:t>降至</a:t>
            </a:r>
            <a:r>
              <a:rPr lang="en-US" altLang="zh-CN" sz="1400" dirty="0" smtClean="0">
                <a:latin typeface="微软雅黑" panose="020B0503020204020204" pitchFamily="34" charset="-122"/>
                <a:ea typeface="微软雅黑" panose="020B0503020204020204" pitchFamily="34" charset="-122"/>
              </a:rPr>
              <a:t>10%</a:t>
            </a:r>
            <a:r>
              <a:rPr lang="zh-CN" altLang="en-US" sz="1400" dirty="0" smtClean="0">
                <a:latin typeface="微软雅黑" panose="020B0503020204020204" pitchFamily="34" charset="-122"/>
                <a:ea typeface="微软雅黑" panose="020B0503020204020204" pitchFamily="34" charset="-122"/>
              </a:rPr>
              <a:t>，预计全年可减税</a:t>
            </a:r>
            <a:r>
              <a:rPr lang="en-US" altLang="zh-CN" sz="1400" dirty="0" smtClean="0">
                <a:latin typeface="微软雅黑" panose="020B0503020204020204" pitchFamily="34" charset="-122"/>
                <a:ea typeface="微软雅黑" panose="020B0503020204020204" pitchFamily="34" charset="-122"/>
              </a:rPr>
              <a:t>2400</a:t>
            </a:r>
            <a:r>
              <a:rPr lang="zh-CN" altLang="en-US" sz="1400" dirty="0" smtClean="0">
                <a:latin typeface="微软雅黑" panose="020B0503020204020204" pitchFamily="34" charset="-122"/>
                <a:ea typeface="微软雅黑" panose="020B0503020204020204" pitchFamily="34" charset="-122"/>
              </a:rPr>
              <a:t>亿元。出台上述改革措施后，现行</a:t>
            </a:r>
            <a:r>
              <a:rPr lang="en-US" altLang="zh-CN" sz="1400" dirty="0" smtClean="0">
                <a:latin typeface="微软雅黑" panose="020B0503020204020204" pitchFamily="34" charset="-122"/>
                <a:ea typeface="微软雅黑" panose="020B0503020204020204" pitchFamily="34" charset="-122"/>
              </a:rPr>
              <a:t>17%</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11%</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三档税率调整为</a:t>
            </a:r>
            <a:r>
              <a:rPr lang="en-US" altLang="zh-CN" sz="1400" dirty="0" smtClean="0">
                <a:latin typeface="微软雅黑" panose="020B0503020204020204" pitchFamily="34" charset="-122"/>
                <a:ea typeface="微软雅黑" panose="020B0503020204020204" pitchFamily="34" charset="-122"/>
              </a:rPr>
              <a:t>16%</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10%</a:t>
            </a:r>
            <a:r>
              <a:rPr lang="zh-CN" altLang="en-US" sz="1400" dirty="0" smtClean="0">
                <a:latin typeface="微软雅黑" panose="020B0503020204020204" pitchFamily="34" charset="-122"/>
                <a:ea typeface="微软雅黑" panose="020B0503020204020204" pitchFamily="34" charset="-122"/>
              </a:rPr>
              <a:t>、</a:t>
            </a:r>
            <a:r>
              <a:rPr lang="en-US" altLang="zh-CN" sz="1400" dirty="0" smtClean="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400" dirty="0" smtClean="0">
                <a:latin typeface="微软雅黑" panose="020B0503020204020204" pitchFamily="34" charset="-122"/>
                <a:ea typeface="微软雅黑" panose="020B0503020204020204" pitchFamily="34" charset="-122"/>
              </a:rPr>
              <a:t>统一</a:t>
            </a:r>
            <a:r>
              <a:rPr lang="zh-CN" altLang="en-US" sz="1400" dirty="0">
                <a:latin typeface="微软雅黑" panose="020B0503020204020204" pitchFamily="34" charset="-122"/>
                <a:ea typeface="微软雅黑" panose="020B0503020204020204" pitchFamily="34" charset="-122"/>
              </a:rPr>
              <a:t>增值税小规模纳税人标准。将工业企业和商业企业小规模纳税人的年销售额标准由</a:t>
            </a:r>
            <a:r>
              <a:rPr lang="en-US" altLang="zh-CN" sz="1400" dirty="0">
                <a:latin typeface="微软雅黑" panose="020B0503020204020204" pitchFamily="34" charset="-122"/>
                <a:ea typeface="微软雅黑" panose="020B0503020204020204" pitchFamily="34" charset="-122"/>
              </a:rPr>
              <a:t>50</a:t>
            </a:r>
            <a:r>
              <a:rPr lang="zh-CN" altLang="en-US" sz="1400" dirty="0">
                <a:latin typeface="微软雅黑" panose="020B0503020204020204" pitchFamily="34" charset="-122"/>
                <a:ea typeface="微软雅黑" panose="020B0503020204020204" pitchFamily="34" charset="-122"/>
              </a:rPr>
              <a:t>万元和</a:t>
            </a:r>
            <a:r>
              <a:rPr lang="en-US" altLang="zh-CN" sz="1400" dirty="0">
                <a:latin typeface="微软雅黑" panose="020B0503020204020204" pitchFamily="34" charset="-122"/>
                <a:ea typeface="微软雅黑" panose="020B0503020204020204" pitchFamily="34" charset="-122"/>
              </a:rPr>
              <a:t>80</a:t>
            </a:r>
            <a:r>
              <a:rPr lang="zh-CN" altLang="en-US" sz="1400" dirty="0">
                <a:latin typeface="微软雅黑" panose="020B0503020204020204" pitchFamily="34" charset="-122"/>
                <a:ea typeface="微软雅黑" panose="020B0503020204020204" pitchFamily="34" charset="-122"/>
              </a:rPr>
              <a:t>万元上调至</a:t>
            </a:r>
            <a:r>
              <a:rPr lang="en-US" altLang="zh-CN" sz="1400" dirty="0">
                <a:latin typeface="微软雅黑" panose="020B0503020204020204" pitchFamily="34" charset="-122"/>
                <a:ea typeface="微软雅黑" panose="020B0503020204020204" pitchFamily="34" charset="-122"/>
              </a:rPr>
              <a:t>500</a:t>
            </a:r>
            <a:r>
              <a:rPr lang="zh-CN" altLang="en-US" sz="1400" dirty="0">
                <a:latin typeface="微软雅黑" panose="020B0503020204020204" pitchFamily="34" charset="-122"/>
                <a:ea typeface="微软雅黑" panose="020B0503020204020204" pitchFamily="34" charset="-122"/>
              </a:rPr>
              <a:t>万元，并在一定期限内允许已登记为一般纳税人的企业转登记为小规模纳税人，让更多企业享受按较低征收率计税的优惠</a:t>
            </a:r>
            <a:r>
              <a:rPr lang="zh-CN" altLang="en-US" sz="1400"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400" dirty="0" smtClean="0">
                <a:latin typeface="微软雅黑" panose="020B0503020204020204" pitchFamily="34" charset="-122"/>
                <a:ea typeface="微软雅黑" panose="020B0503020204020204" pitchFamily="34" charset="-122"/>
              </a:rPr>
              <a:t>退还部分企业的留抵税额。对装备制造等先进制造业、研发等现代服务业符合条件的企业和电网企业在一定时期内未抵扣完的进项税额予以一次性退还。</a:t>
            </a:r>
            <a:endParaRPr lang="zh-CN" altLang="en-US" sz="1400" dirty="0">
              <a:latin typeface="微软雅黑" panose="020B0503020204020204" pitchFamily="34" charset="-122"/>
              <a:ea typeface="微软雅黑" panose="020B0503020204020204" pitchFamily="34" charset="-122"/>
            </a:endParaRPr>
          </a:p>
        </p:txBody>
      </p:sp>
      <p:pic>
        <p:nvPicPr>
          <p:cNvPr id="10" name="图片 9" descr="C:\Users\chensya\Desktop\2019综合版升级\需求整理\税务\报税界面-3-1-0-增值税一般纳税人月度申报-填报前.png"/>
          <p:cNvPicPr/>
          <p:nvPr/>
        </p:nvPicPr>
        <p:blipFill>
          <a:blip r:embed="rId1">
            <a:extLst>
              <a:ext uri="{28A0092B-C50C-407E-A947-70E740481C1C}">
                <a14:useLocalDpi xmlns:a14="http://schemas.microsoft.com/office/drawing/2010/main" val="0"/>
              </a:ext>
            </a:extLst>
          </a:blip>
          <a:srcRect/>
          <a:stretch>
            <a:fillRect/>
          </a:stretch>
        </p:blipFill>
        <p:spPr bwMode="auto">
          <a:xfrm>
            <a:off x="2162241" y="1112531"/>
            <a:ext cx="6957635" cy="4022819"/>
          </a:xfrm>
          <a:prstGeom prst="rect">
            <a:avLst/>
          </a:prstGeom>
          <a:noFill/>
          <a:ln>
            <a:noFill/>
          </a:ln>
        </p:spPr>
      </p:pic>
      <p:grpSp>
        <p:nvGrpSpPr>
          <p:cNvPr id="11" name="组合 10"/>
          <p:cNvGrpSpPr/>
          <p:nvPr/>
        </p:nvGrpSpPr>
        <p:grpSpPr bwMode="auto">
          <a:xfrm>
            <a:off x="1" y="0"/>
            <a:ext cx="2915815" cy="558564"/>
            <a:chOff x="107691" y="119849"/>
            <a:chExt cx="2395030" cy="516500"/>
          </a:xfrm>
        </p:grpSpPr>
        <p:sp>
          <p:nvSpPr>
            <p:cNvPr id="12" name="矩形 11"/>
            <p:cNvSpPr/>
            <p:nvPr userDrawn="1"/>
          </p:nvSpPr>
          <p:spPr bwMode="auto">
            <a:xfrm>
              <a:off x="107691" y="119849"/>
              <a:ext cx="2395030" cy="516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3765" fontAlgn="auto">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pic>
          <p:nvPicPr>
            <p:cNvPr id="13"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0795" y="232765"/>
              <a:ext cx="507520" cy="340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
          <p:cNvSpPr txBox="1">
            <a:spLocks noChangeArrowheads="1"/>
          </p:cNvSpPr>
          <p:nvPr/>
        </p:nvSpPr>
        <p:spPr bwMode="auto">
          <a:xfrm>
            <a:off x="1018006" y="29136"/>
            <a:ext cx="1507079" cy="461665"/>
          </a:xfrm>
          <a:prstGeom prst="rect">
            <a:avLst/>
          </a:prstGeom>
          <a:noFill/>
          <a:ln w="9525">
            <a:noFill/>
            <a:miter lim="800000"/>
          </a:ln>
        </p:spPr>
        <p:txBody>
          <a:bodyPr wrap="none">
            <a:spAutoFit/>
          </a:bodyPr>
          <a:lstStyle/>
          <a:p>
            <a:pPr>
              <a:defRPr/>
            </a:pPr>
            <a:r>
              <a:rPr kumimoji="1" lang="zh-CN" altLang="en-US" sz="2400" b="1" spc="178"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产品特色</a:t>
            </a:r>
            <a:endParaRPr kumimoji="1" lang="zh-CN" altLang="en-US" sz="2400" b="1" spc="178"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6" name="矩形 2"/>
          <p:cNvSpPr>
            <a:spLocks noChangeArrowheads="1"/>
          </p:cNvSpPr>
          <p:nvPr/>
        </p:nvSpPr>
        <p:spPr bwMode="auto">
          <a:xfrm>
            <a:off x="651595" y="-31901"/>
            <a:ext cx="571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defRPr/>
            </a:pPr>
            <a:r>
              <a:rPr lang="zh-CN" altLang="en-US" sz="3000" b="1" dirty="0" smtClean="0">
                <a:solidFill>
                  <a:srgbClr val="FFFFFF"/>
                </a:solidFill>
                <a:latin typeface="微软雅黑" panose="020B0503020204020204" pitchFamily="34" charset="-122"/>
                <a:ea typeface="微软雅黑" panose="020B0503020204020204" pitchFamily="34" charset="-122"/>
                <a:cs typeface="+mn-ea"/>
                <a:sym typeface="+mn-lt"/>
              </a:rPr>
              <a:t>｜</a:t>
            </a:r>
            <a:endParaRPr lang="zh-CN" altLang="en-US" sz="3000" b="1" dirty="0" smtClean="0">
              <a:solidFill>
                <a:srgbClr val="FFFFFF"/>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51520" y="847745"/>
            <a:ext cx="2880320" cy="369332"/>
          </a:xfrm>
          <a:prstGeom prst="rect">
            <a:avLst/>
          </a:prstGeom>
          <a:noFill/>
        </p:spPr>
        <p:txBody>
          <a:bodyPr wrap="square" rtlCol="0">
            <a:spAutoFit/>
          </a:bodyPr>
          <a:lstStyle/>
          <a:p>
            <a:r>
              <a:rPr lang="zh-CN" altLang="en-US" dirty="0">
                <a:solidFill>
                  <a:srgbClr val="FF0000"/>
                </a:solidFill>
                <a:latin typeface="微软雅黑" panose="020B0503020204020204" pitchFamily="34" charset="-122"/>
                <a:ea typeface="微软雅黑" panose="020B0503020204020204" pitchFamily="34" charset="-122"/>
              </a:rPr>
              <a:t>（</a:t>
            </a:r>
            <a:r>
              <a:rPr lang="en-US" altLang="zh-CN" dirty="0">
                <a:solidFill>
                  <a:srgbClr val="FF0000"/>
                </a:solidFill>
                <a:latin typeface="微软雅黑" panose="020B0503020204020204" pitchFamily="34" charset="-122"/>
                <a:ea typeface="微软雅黑" panose="020B0503020204020204" pitchFamily="34" charset="-122"/>
              </a:rPr>
              <a:t>2</a:t>
            </a:r>
            <a:r>
              <a:rPr lang="zh-CN" altLang="en-US" dirty="0">
                <a:solidFill>
                  <a:srgbClr val="FF0000"/>
                </a:solidFill>
                <a:latin typeface="微软雅黑" panose="020B0503020204020204" pitchFamily="34" charset="-122"/>
                <a:ea typeface="微软雅黑" panose="020B0503020204020204" pitchFamily="34" charset="-122"/>
              </a:rPr>
              <a:t>）新会计科目准则</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8" name="矩形 7"/>
          <p:cNvSpPr/>
          <p:nvPr/>
        </p:nvSpPr>
        <p:spPr>
          <a:xfrm>
            <a:off x="283932" y="1291710"/>
            <a:ext cx="8424936" cy="2723823"/>
          </a:xfrm>
          <a:prstGeom prst="rect">
            <a:avLst/>
          </a:prstGeom>
        </p:spPr>
        <p:txBody>
          <a:bodyPr wrap="square">
            <a:spAutoFit/>
          </a:bodyPr>
          <a:lstStyle/>
          <a:p>
            <a:pPr>
              <a:lnSpc>
                <a:spcPct val="150000"/>
              </a:lnSpc>
            </a:pPr>
            <a:r>
              <a:rPr lang="en-US" altLang="zh-CN" sz="1600" kern="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1600"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       2018</a:t>
            </a:r>
            <a:r>
              <a:rPr lang="zh-CN" altLang="en-US" sz="1600"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年初</a:t>
            </a:r>
            <a:r>
              <a:rPr lang="zh-CN" altLang="en-US" sz="1600" kern="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的会计准则变化</a:t>
            </a:r>
            <a:r>
              <a:rPr lang="zh-CN" altLang="en-US" sz="1600"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，会计准则也有</a:t>
            </a:r>
            <a:r>
              <a:rPr lang="zh-CN" altLang="en-US" sz="1600" kern="0" dirty="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新的科目调整，并且伴随其他发票新政策的施行</a:t>
            </a:r>
            <a:r>
              <a:rPr lang="zh-CN" altLang="en-US" sz="1600"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，会计科目也会随之进行调整。</a:t>
            </a:r>
            <a:endParaRPr lang="en-US" altLang="zh-CN" sz="1600"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zh-CN" altLang="en-US"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会计新准则在以下</a:t>
            </a:r>
            <a:r>
              <a:rPr lang="en-US" altLang="zh-CN"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rPr>
              <a:t>个方面进行了调整：</a:t>
            </a:r>
            <a:endParaRPr lang="en-US" altLang="zh-CN" kern="0" dirty="0" smtClean="0">
              <a:solidFill>
                <a:srgbClr val="333333"/>
              </a:solidFill>
              <a:latin typeface="微软雅黑" panose="020B0503020204020204" pitchFamily="34" charset="-122"/>
              <a:ea typeface="微软雅黑" panose="020B0503020204020204" pitchFamily="34" charset="-122"/>
              <a:sym typeface="微软雅黑" panose="020B0503020204020204" pitchFamily="34" charset="-122"/>
            </a:endParaRPr>
          </a:p>
          <a:p>
            <a:pPr marL="342900" indent="-342900">
              <a:lnSpc>
                <a:spcPct val="150000"/>
              </a:lnSpc>
              <a:buFont typeface="+mj-lt"/>
              <a:buAutoNum type="arabicPeriod"/>
            </a:pPr>
            <a:r>
              <a:rPr lang="zh-CN" altLang="en-US" sz="1600" dirty="0">
                <a:latin typeface="微软雅黑" panose="020B0503020204020204" pitchFamily="34" charset="-122"/>
                <a:ea typeface="微软雅黑" panose="020B0503020204020204" pitchFamily="34" charset="-122"/>
              </a:rPr>
              <a:t>营业外收入大瘦身（政府补助、处置非流动资产损益都不能在营业外收入里面披露了）</a:t>
            </a:r>
            <a:endParaRPr lang="en-US" altLang="zh-CN" sz="1600" dirty="0" smtClean="0">
              <a:latin typeface="微软雅黑" panose="020B0503020204020204" pitchFamily="34" charset="-122"/>
              <a:ea typeface="微软雅黑" panose="020B0503020204020204" pitchFamily="34" charset="-122"/>
            </a:endParaRPr>
          </a:p>
          <a:p>
            <a:pPr marL="342900" indent="-342900">
              <a:lnSpc>
                <a:spcPct val="150000"/>
              </a:lnSpc>
              <a:buFont typeface="+mj-lt"/>
              <a:buAutoNum type="arabicPeriod"/>
            </a:pPr>
            <a:r>
              <a:rPr lang="zh-CN" altLang="en-US" sz="1600" dirty="0">
                <a:latin typeface="微软雅黑" panose="020B0503020204020204" pitchFamily="34" charset="-122"/>
                <a:ea typeface="微软雅黑" panose="020B0503020204020204" pitchFamily="34" charset="-122"/>
              </a:rPr>
              <a:t>四小税不可以通过管理费用进行核算了（房产税、土地使用税、印花税、车船税</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342900" indent="-342900">
              <a:lnSpc>
                <a:spcPct val="150000"/>
              </a:lnSpc>
              <a:buFont typeface="+mj-lt"/>
              <a:buAutoNum type="arabicPeriod"/>
            </a:pPr>
            <a:r>
              <a:rPr lang="zh-CN" altLang="en-US" sz="1600" dirty="0" smtClean="0">
                <a:latin typeface="微软雅黑" panose="020B0503020204020204" pitchFamily="34" charset="-122"/>
                <a:ea typeface="微软雅黑" panose="020B0503020204020204" pitchFamily="34" charset="-122"/>
              </a:rPr>
              <a:t>收入确认的</a:t>
            </a:r>
            <a:r>
              <a:rPr lang="zh-CN" altLang="en-US" sz="1600" dirty="0">
                <a:latin typeface="微软雅黑" panose="020B0503020204020204" pitchFamily="34" charset="-122"/>
                <a:ea typeface="微软雅黑" panose="020B0503020204020204" pitchFamily="34" charset="-122"/>
              </a:rPr>
              <a:t>原则（客户取得相关商品</a:t>
            </a:r>
            <a:r>
              <a:rPr lang="zh-CN" altLang="en-US" sz="1600" dirty="0" smtClean="0">
                <a:latin typeface="微软雅黑" panose="020B0503020204020204" pitchFamily="34" charset="-122"/>
                <a:ea typeface="微软雅黑" panose="020B0503020204020204" pitchFamily="34" charset="-122"/>
              </a:rPr>
              <a:t>控制权且能从中获得经济利益时</a:t>
            </a:r>
            <a:r>
              <a:rPr lang="zh-CN" altLang="en-US" sz="1600" dirty="0">
                <a:latin typeface="微软雅黑" panose="020B0503020204020204" pitchFamily="34" charset="-122"/>
                <a:ea typeface="微软雅黑" panose="020B0503020204020204" pitchFamily="34" charset="-122"/>
              </a:rPr>
              <a:t>确认收入）</a:t>
            </a:r>
            <a:endParaRPr lang="en-US" altLang="zh-CN" sz="1600" dirty="0" smtClean="0">
              <a:latin typeface="微软雅黑" panose="020B0503020204020204" pitchFamily="34" charset="-122"/>
              <a:ea typeface="微软雅黑" panose="020B0503020204020204" pitchFamily="34" charset="-122"/>
            </a:endParaRPr>
          </a:p>
          <a:p>
            <a:pPr marL="342900" indent="-342900">
              <a:lnSpc>
                <a:spcPct val="150000"/>
              </a:lnSpc>
              <a:buFont typeface="+mj-lt"/>
              <a:buAutoNum type="arabicPeriod"/>
            </a:pPr>
            <a:r>
              <a:rPr lang="zh-CN" altLang="en-US" sz="1600" dirty="0">
                <a:latin typeface="微软雅黑" panose="020B0503020204020204" pitchFamily="34" charset="-122"/>
                <a:ea typeface="微软雅黑" panose="020B0503020204020204" pitchFamily="34" charset="-122"/>
              </a:rPr>
              <a:t>营业税金及附加改成了税金及</a:t>
            </a:r>
            <a:r>
              <a:rPr lang="zh-CN" altLang="en-US" sz="1600" dirty="0" smtClean="0">
                <a:latin typeface="微软雅黑" panose="020B0503020204020204" pitchFamily="34" charset="-122"/>
                <a:ea typeface="微软雅黑" panose="020B0503020204020204" pitchFamily="34" charset="-122"/>
              </a:rPr>
              <a:t>附加</a:t>
            </a:r>
            <a:endParaRPr lang="en-US" altLang="zh-CN" sz="1600" dirty="0" smtClean="0">
              <a:latin typeface="微软雅黑" panose="020B0503020204020204" pitchFamily="34" charset="-122"/>
              <a:ea typeface="微软雅黑" panose="020B0503020204020204" pitchFamily="34" charset="-122"/>
            </a:endParaRPr>
          </a:p>
        </p:txBody>
      </p:sp>
      <p:sp>
        <p:nvSpPr>
          <p:cNvPr id="3" name="矩形 2"/>
          <p:cNvSpPr/>
          <p:nvPr/>
        </p:nvSpPr>
        <p:spPr>
          <a:xfrm>
            <a:off x="1331640" y="834830"/>
            <a:ext cx="7416824" cy="415592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342900" indent="-342900">
              <a:lnSpc>
                <a:spcPct val="150000"/>
              </a:lnSpc>
              <a:buFont typeface="+mj-lt"/>
              <a:buAutoNum type="arabicPeriod"/>
            </a:pPr>
            <a:r>
              <a:rPr lang="zh-CN" altLang="en-US" sz="1400" dirty="0"/>
              <a:t>将“现金”科目变为“库存现金”</a:t>
            </a:r>
            <a:r>
              <a:rPr lang="zh-CN" altLang="en-US" sz="1400" dirty="0" smtClean="0"/>
              <a:t>科目；</a:t>
            </a:r>
            <a:endParaRPr lang="en-US" altLang="zh-CN" sz="1400" dirty="0" smtClean="0"/>
          </a:p>
          <a:p>
            <a:pPr marL="342900" indent="-342900">
              <a:lnSpc>
                <a:spcPct val="150000"/>
              </a:lnSpc>
              <a:buFont typeface="+mj-lt"/>
              <a:buAutoNum type="arabicPeriod"/>
            </a:pPr>
            <a:r>
              <a:rPr lang="zh-CN" altLang="en-US" sz="1400" dirty="0" smtClean="0"/>
              <a:t>取消</a:t>
            </a:r>
            <a:r>
              <a:rPr lang="zh-CN" altLang="en-US" sz="1400" dirty="0"/>
              <a:t>了“短期投资”、“短期投资跌价准备”科目，设置了“交易性金融资产”和“可供出售金融资产”</a:t>
            </a:r>
            <a:r>
              <a:rPr lang="zh-CN" altLang="en-US" sz="1400" dirty="0" smtClean="0"/>
              <a:t>科目；</a:t>
            </a:r>
            <a:endParaRPr lang="en-US" altLang="zh-CN" sz="1400" dirty="0" smtClean="0"/>
          </a:p>
          <a:p>
            <a:pPr>
              <a:lnSpc>
                <a:spcPct val="150000"/>
              </a:lnSpc>
            </a:pPr>
            <a:r>
              <a:rPr lang="en-US" altLang="zh-CN" sz="1400" dirty="0"/>
              <a:t>……</a:t>
            </a:r>
            <a:endParaRPr lang="en-US" altLang="zh-CN" sz="1400" dirty="0"/>
          </a:p>
          <a:p>
            <a:pPr marL="342900" indent="-342900">
              <a:lnSpc>
                <a:spcPct val="150000"/>
              </a:lnSpc>
              <a:buFont typeface="+mj-lt"/>
              <a:buAutoNum type="arabicPeriod" startAt="3"/>
            </a:pPr>
            <a:r>
              <a:rPr lang="zh-CN" altLang="en-US" sz="1400" dirty="0" smtClean="0"/>
              <a:t>取消</a:t>
            </a:r>
            <a:r>
              <a:rPr lang="zh-CN" altLang="en-US" sz="1400" dirty="0"/>
              <a:t>了“应收补贴款”科目，将其并入“其他应收款”科目</a:t>
            </a:r>
            <a:r>
              <a:rPr lang="zh-CN" altLang="en-US" sz="1400" dirty="0" smtClean="0"/>
              <a:t>核算</a:t>
            </a:r>
            <a:endParaRPr lang="en-US" altLang="zh-CN" sz="1400" dirty="0" smtClean="0"/>
          </a:p>
          <a:p>
            <a:pPr marL="342900" indent="-342900">
              <a:lnSpc>
                <a:spcPct val="150000"/>
              </a:lnSpc>
              <a:buFont typeface="+mj-lt"/>
              <a:buAutoNum type="arabicPeriod" startAt="3"/>
            </a:pPr>
            <a:r>
              <a:rPr lang="zh-CN" altLang="en-US" sz="1400" dirty="0"/>
              <a:t>“物资采购”科目变为“材料采购”科目</a:t>
            </a:r>
            <a:r>
              <a:rPr lang="zh-CN" altLang="en-US" sz="1400" dirty="0" smtClean="0"/>
              <a:t>。</a:t>
            </a:r>
            <a:endParaRPr lang="en-US" altLang="zh-CN" sz="1400" dirty="0" smtClean="0"/>
          </a:p>
          <a:p>
            <a:pPr>
              <a:lnSpc>
                <a:spcPct val="150000"/>
              </a:lnSpc>
            </a:pPr>
            <a:r>
              <a:rPr lang="en-US" altLang="zh-CN" sz="1400" dirty="0" smtClean="0"/>
              <a:t>…..</a:t>
            </a:r>
            <a:endParaRPr lang="en-US" altLang="zh-CN" sz="1400" dirty="0" smtClean="0"/>
          </a:p>
          <a:p>
            <a:pPr marL="342900" indent="-342900">
              <a:lnSpc>
                <a:spcPct val="150000"/>
              </a:lnSpc>
              <a:buFont typeface="+mj-lt"/>
              <a:buAutoNum type="arabicPeriod" startAt="5"/>
            </a:pPr>
            <a:r>
              <a:rPr lang="zh-CN" altLang="en-US" sz="1400" dirty="0"/>
              <a:t>取消了“长期债权投资”科目，而重分类为“交易性金融资产”、“持有至到期投资”和“可供出售金融资产”科目。</a:t>
            </a:r>
            <a:r>
              <a:rPr lang="en-US" altLang="zh-CN" sz="1400" dirty="0" smtClean="0"/>
              <a:t>2222</a:t>
            </a:r>
            <a:endParaRPr lang="en-US" altLang="zh-CN" sz="1400" dirty="0" smtClean="0"/>
          </a:p>
          <a:p>
            <a:pPr marL="342900" indent="-342900">
              <a:lnSpc>
                <a:spcPct val="150000"/>
              </a:lnSpc>
              <a:buFont typeface="+mj-lt"/>
              <a:buAutoNum type="arabicPeriod" startAt="5"/>
            </a:pPr>
            <a:r>
              <a:rPr lang="zh-CN" altLang="en-US" sz="1400" dirty="0"/>
              <a:t>“盈余公积”科目取消了法定公益金有关的核算</a:t>
            </a:r>
            <a:r>
              <a:rPr lang="zh-CN" altLang="en-US" sz="1400" dirty="0" smtClean="0"/>
              <a:t>。</a:t>
            </a:r>
            <a:endParaRPr lang="en-US" altLang="zh-CN" sz="1400" dirty="0" smtClean="0"/>
          </a:p>
          <a:p>
            <a:pPr marL="342900" indent="-342900">
              <a:lnSpc>
                <a:spcPct val="150000"/>
              </a:lnSpc>
              <a:buFont typeface="+mj-lt"/>
              <a:buAutoNum type="arabicPeriod" startAt="5"/>
            </a:pPr>
            <a:r>
              <a:rPr lang="zh-CN" altLang="en-US" sz="1400" dirty="0"/>
              <a:t>取消了“待摊费用”和“预提费用”科目</a:t>
            </a:r>
            <a:r>
              <a:rPr lang="zh-CN" altLang="en-US" sz="1400" dirty="0" smtClean="0"/>
              <a:t>。</a:t>
            </a:r>
            <a:endParaRPr lang="en-US" altLang="zh-CN" sz="1400" dirty="0" smtClean="0"/>
          </a:p>
          <a:p>
            <a:pPr>
              <a:lnSpc>
                <a:spcPct val="150000"/>
              </a:lnSpc>
            </a:pPr>
            <a:r>
              <a:rPr lang="en-US" altLang="zh-CN" sz="1400" dirty="0" smtClean="0"/>
              <a:t>……</a:t>
            </a:r>
            <a:endParaRPr lang="zh-CN" altLang="en-US" sz="1400" dirty="0"/>
          </a:p>
        </p:txBody>
      </p:sp>
      <p:pic>
        <p:nvPicPr>
          <p:cNvPr id="4" name="图片 3"/>
          <p:cNvPicPr>
            <a:picLocks noChangeAspect="1"/>
          </p:cNvPicPr>
          <p:nvPr/>
        </p:nvPicPr>
        <p:blipFill>
          <a:blip r:embed="rId1"/>
          <a:stretch>
            <a:fillRect/>
          </a:stretch>
        </p:blipFill>
        <p:spPr>
          <a:xfrm>
            <a:off x="1363099" y="1828165"/>
            <a:ext cx="7416824" cy="2429118"/>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59620" y="846646"/>
            <a:ext cx="1917513" cy="369332"/>
          </a:xfrm>
          <a:prstGeom prst="rect">
            <a:avLst/>
          </a:prstGeom>
        </p:spPr>
        <p:txBody>
          <a:bodyPr wrap="none">
            <a:spAutoFit/>
          </a:bodyPr>
          <a:lstStyle/>
          <a:p>
            <a:r>
              <a:rPr lang="zh-CN" altLang="en-US" dirty="0" smtClean="0">
                <a:solidFill>
                  <a:srgbClr val="FF0000"/>
                </a:solidFill>
              </a:rPr>
              <a:t>（</a:t>
            </a:r>
            <a:r>
              <a:rPr lang="en-US" altLang="zh-CN" dirty="0" smtClean="0">
                <a:solidFill>
                  <a:srgbClr val="FF0000"/>
                </a:solidFill>
              </a:rPr>
              <a:t>3</a:t>
            </a:r>
            <a:r>
              <a:rPr lang="zh-CN" altLang="en-US" dirty="0" smtClean="0">
                <a:solidFill>
                  <a:srgbClr val="FF0000"/>
                </a:solidFill>
              </a:rPr>
              <a:t>）新报表格式</a:t>
            </a:r>
            <a:endParaRPr lang="zh-CN" altLang="en-US" dirty="0">
              <a:solidFill>
                <a:srgbClr val="FF0000"/>
              </a:solidFill>
            </a:endParaRPr>
          </a:p>
        </p:txBody>
      </p:sp>
      <p:sp>
        <p:nvSpPr>
          <p:cNvPr id="2" name="矩形 1"/>
          <p:cNvSpPr/>
          <p:nvPr/>
        </p:nvSpPr>
        <p:spPr>
          <a:xfrm>
            <a:off x="584389" y="1215978"/>
            <a:ext cx="7804035" cy="2535951"/>
          </a:xfrm>
          <a:prstGeom prst="rect">
            <a:avLst/>
          </a:prstGeom>
        </p:spPr>
        <p:txBody>
          <a:bodyPr wrap="square">
            <a:spAutoFit/>
          </a:bodyPr>
          <a:lstStyle/>
          <a:p>
            <a:pPr>
              <a:lnSpc>
                <a:spcPct val="150000"/>
              </a:lnSpc>
            </a:pPr>
            <a:r>
              <a:rPr lang="zh-CN" altLang="en-US" dirty="0"/>
              <a:t>《资产负债表》修订新增</a:t>
            </a:r>
            <a:r>
              <a:rPr lang="zh-CN" altLang="en-US" dirty="0" smtClean="0"/>
              <a:t>项目</a:t>
            </a:r>
            <a:r>
              <a:rPr lang="en-US" altLang="zh-CN" dirty="0" smtClean="0"/>
              <a:t>:</a:t>
            </a:r>
            <a:endParaRPr lang="en-US" altLang="zh-CN" dirty="0" smtClean="0"/>
          </a:p>
          <a:p>
            <a:pPr marL="342900" indent="-342900">
              <a:lnSpc>
                <a:spcPct val="150000"/>
              </a:lnSpc>
              <a:buFont typeface="+mj-lt"/>
              <a:buAutoNum type="arabicPeriod"/>
            </a:pPr>
            <a:r>
              <a:rPr lang="zh-CN" altLang="en-US" dirty="0"/>
              <a:t>新增“持有待售资产”行项目，反映资产负债表日划分为持有待售类别的非流动资产及划分为持有待售类别的处置组中的流动资产和非流动资产的期末账面价值</a:t>
            </a:r>
            <a:r>
              <a:rPr lang="zh-CN" altLang="en-US" dirty="0" smtClean="0"/>
              <a:t>。</a:t>
            </a:r>
            <a:endParaRPr lang="en-US" altLang="zh-CN" dirty="0" smtClean="0"/>
          </a:p>
          <a:p>
            <a:pPr marL="342900" indent="-342900">
              <a:lnSpc>
                <a:spcPct val="150000"/>
              </a:lnSpc>
              <a:buFont typeface="+mj-lt"/>
              <a:buAutoNum type="arabicPeriod"/>
            </a:pPr>
            <a:r>
              <a:rPr lang="zh-CN" altLang="en-US" dirty="0"/>
              <a:t>新增</a:t>
            </a:r>
            <a:r>
              <a:rPr lang="zh-CN" altLang="en-US" dirty="0" smtClean="0"/>
              <a:t>“持有待售负债”</a:t>
            </a:r>
            <a:r>
              <a:rPr lang="zh-CN" altLang="en-US" dirty="0"/>
              <a:t>行项目，反映资产负债表</a:t>
            </a:r>
            <a:r>
              <a:rPr lang="zh-CN" altLang="en-US" dirty="0" smtClean="0"/>
              <a:t>日处置组中与划分为持有待售类别的资产直接相关的负债的期末账面价值。</a:t>
            </a:r>
            <a:endParaRPr lang="zh-CN" altLang="en-US"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61961" y="0"/>
            <a:ext cx="3163756" cy="51435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78223" y="762258"/>
            <a:ext cx="1917513" cy="369332"/>
          </a:xfrm>
          <a:prstGeom prst="rect">
            <a:avLst/>
          </a:prstGeom>
        </p:spPr>
        <p:txBody>
          <a:bodyPr wrap="none">
            <a:spAutoFit/>
          </a:bodyPr>
          <a:lstStyle/>
          <a:p>
            <a:r>
              <a:rPr lang="zh-CN" altLang="en-US" dirty="0" smtClean="0">
                <a:solidFill>
                  <a:srgbClr val="FF0000"/>
                </a:solidFill>
              </a:rPr>
              <a:t>（</a:t>
            </a:r>
            <a:r>
              <a:rPr lang="en-US" altLang="zh-CN" dirty="0" smtClean="0">
                <a:solidFill>
                  <a:srgbClr val="FF0000"/>
                </a:solidFill>
              </a:rPr>
              <a:t>3</a:t>
            </a:r>
            <a:r>
              <a:rPr lang="zh-CN" altLang="en-US" dirty="0" smtClean="0">
                <a:solidFill>
                  <a:srgbClr val="FF0000"/>
                </a:solidFill>
              </a:rPr>
              <a:t>）新报表格式</a:t>
            </a:r>
            <a:endParaRPr lang="zh-CN" altLang="en-US" dirty="0">
              <a:solidFill>
                <a:srgbClr val="FF0000"/>
              </a:solidFill>
            </a:endParaRPr>
          </a:p>
        </p:txBody>
      </p:sp>
      <p:sp>
        <p:nvSpPr>
          <p:cNvPr id="2" name="矩形 1"/>
          <p:cNvSpPr/>
          <p:nvPr/>
        </p:nvSpPr>
        <p:spPr>
          <a:xfrm>
            <a:off x="259621" y="1059582"/>
            <a:ext cx="8884380" cy="4062651"/>
          </a:xfrm>
          <a:prstGeom prst="rect">
            <a:avLst/>
          </a:prstGeom>
        </p:spPr>
        <p:txBody>
          <a:bodyPr wrap="square">
            <a:spAutoFit/>
          </a:bodyPr>
          <a:lstStyle/>
          <a:p>
            <a:pPr>
              <a:lnSpc>
                <a:spcPct val="150000"/>
              </a:lnSpc>
            </a:pPr>
            <a:r>
              <a:rPr lang="en-US" altLang="zh-CN" dirty="0"/>
              <a:t>《</a:t>
            </a:r>
            <a:r>
              <a:rPr lang="zh-CN" altLang="en-US" dirty="0"/>
              <a:t>利润表</a:t>
            </a:r>
            <a:r>
              <a:rPr lang="en-US" altLang="zh-CN" dirty="0"/>
              <a:t>》</a:t>
            </a:r>
            <a:r>
              <a:rPr lang="zh-CN" altLang="en-US" dirty="0"/>
              <a:t>修订新增项目</a:t>
            </a:r>
            <a:r>
              <a:rPr lang="en-US" altLang="zh-CN" dirty="0" smtClean="0"/>
              <a:t>:</a:t>
            </a:r>
            <a:endParaRPr lang="en-US" altLang="zh-CN" dirty="0" smtClean="0"/>
          </a:p>
          <a:p>
            <a:pPr marL="342900" indent="-342900">
              <a:lnSpc>
                <a:spcPct val="150000"/>
              </a:lnSpc>
              <a:buFont typeface="+mj-lt"/>
              <a:buAutoNum type="arabicPeriod"/>
            </a:pPr>
            <a:r>
              <a:rPr lang="zh-CN" altLang="en-US" sz="1400" dirty="0"/>
              <a:t>新增“资产处置收益”行项目，反映企业出售划分为持有待售的非流动资产（金融工具、长期股权投资和投资性房地产除外）或处置组时确认的处置利得或损失，以及处置未划分为持有待售的固定资产、在建工程、生产性生物资产及无形资产而产生的处置利得或损失。。</a:t>
            </a:r>
            <a:endParaRPr lang="en-US" altLang="zh-CN" sz="1400" dirty="0" smtClean="0"/>
          </a:p>
          <a:p>
            <a:pPr marL="342900" indent="-342900">
              <a:lnSpc>
                <a:spcPct val="150000"/>
              </a:lnSpc>
              <a:buFont typeface="+mj-lt"/>
              <a:buAutoNum type="arabicPeriod"/>
            </a:pPr>
            <a:r>
              <a:rPr lang="zh-CN" altLang="en-US" sz="1400" dirty="0"/>
              <a:t>新增“其他收益”行项目，反映计入其他收益的政府补助等。该项目应根据在损益类科目新设置的“其他收益”科目的发生额分析填列</a:t>
            </a:r>
            <a:r>
              <a:rPr lang="zh-CN" altLang="en-US" sz="1400" dirty="0" smtClean="0"/>
              <a:t>。</a:t>
            </a:r>
            <a:endParaRPr lang="en-US" altLang="zh-CN" sz="1400" dirty="0" smtClean="0"/>
          </a:p>
          <a:p>
            <a:pPr marL="342900" indent="-342900">
              <a:lnSpc>
                <a:spcPct val="150000"/>
              </a:lnSpc>
              <a:buFont typeface="+mj-lt"/>
              <a:buAutoNum type="arabicPeriod"/>
            </a:pPr>
            <a:r>
              <a:rPr lang="zh-CN" altLang="en-US" sz="1400" dirty="0" smtClean="0"/>
              <a:t>明确“营业外收入”</a:t>
            </a:r>
            <a:r>
              <a:rPr lang="zh-CN" altLang="en-US" sz="1400" dirty="0"/>
              <a:t>行项目，反映企业发生的营业利润以外的收益，主要包括债务重组利得、与企业日常活动无关的政府补助、盘盈利得、捐赠利得等</a:t>
            </a:r>
            <a:r>
              <a:rPr lang="zh-CN" altLang="en-US" sz="1400" dirty="0" smtClean="0"/>
              <a:t>。</a:t>
            </a:r>
            <a:endParaRPr lang="en-US" altLang="zh-CN" sz="1400" dirty="0" smtClean="0"/>
          </a:p>
          <a:p>
            <a:pPr marL="342900" indent="-342900">
              <a:lnSpc>
                <a:spcPct val="150000"/>
              </a:lnSpc>
              <a:buFont typeface="+mj-lt"/>
              <a:buAutoNum type="arabicPeriod"/>
            </a:pPr>
            <a:r>
              <a:rPr lang="zh-CN" altLang="en-US" sz="1400" dirty="0" smtClean="0"/>
              <a:t>明确“营业外支出”</a:t>
            </a:r>
            <a:r>
              <a:rPr lang="zh-CN" altLang="en-US" sz="1400" dirty="0"/>
              <a:t>行项目，反映企业发生的营业利润以外的支出，主要包括债务重组损失、公益性捐赠支出、非常损失、盘亏损失、非流动资产毁损报废损失等</a:t>
            </a:r>
            <a:r>
              <a:rPr lang="zh-CN" altLang="en-US" sz="1400" dirty="0" smtClean="0"/>
              <a:t>。</a:t>
            </a:r>
            <a:endParaRPr lang="en-US" altLang="zh-CN" sz="1400" dirty="0" smtClean="0"/>
          </a:p>
          <a:p>
            <a:pPr marL="342900" indent="-342900">
              <a:lnSpc>
                <a:spcPct val="150000"/>
              </a:lnSpc>
              <a:buFont typeface="+mj-lt"/>
              <a:buAutoNum type="arabicPeriod"/>
            </a:pPr>
            <a:r>
              <a:rPr lang="zh-CN" altLang="en-US" sz="1400" dirty="0"/>
              <a:t>新增“（一）持续经营净利润”和“（二）终止经营净利润”行项目，分别反映净利润中与持续经营相关的净利润和与终止经营相关的净利润；如为净亏损，以“</a:t>
            </a:r>
            <a:r>
              <a:rPr lang="en-US" altLang="zh-CN" sz="1400" dirty="0"/>
              <a:t>-”</a:t>
            </a:r>
            <a:r>
              <a:rPr lang="zh-CN" altLang="en-US" sz="1400" dirty="0"/>
              <a:t>号填列。</a:t>
            </a:r>
            <a:endParaRPr lang="zh-CN" altLang="en-US" sz="14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32040" y="0"/>
            <a:ext cx="3287545" cy="51435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07121" y="49874"/>
            <a:ext cx="4385488" cy="526851"/>
          </a:xfrm>
          <a:prstGeom prst="roundRect">
            <a:avLst/>
          </a:prstGeom>
          <a:solidFill>
            <a:srgbClr val="E7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标题 1"/>
          <p:cNvSpPr txBox="1"/>
          <p:nvPr/>
        </p:nvSpPr>
        <p:spPr>
          <a:xfrm>
            <a:off x="207121" y="116398"/>
            <a:ext cx="4385487" cy="38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l" rtl="0" eaLnBrk="0" fontAlgn="base" hangingPunct="0">
              <a:spcBef>
                <a:spcPct val="0"/>
              </a:spcBef>
              <a:spcAft>
                <a:spcPct val="0"/>
              </a:spcAft>
              <a:defRPr kumimoji="1" sz="2800">
                <a:solidFill>
                  <a:srgbClr val="C00000"/>
                </a:solidFill>
                <a:latin typeface="+mj-lt"/>
                <a:ea typeface="+mj-ea"/>
                <a:cs typeface="黑体" panose="02010609060101010101" charset="-122"/>
              </a:defRPr>
            </a:lvl1pPr>
            <a:lvl2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2pPr>
            <a:lvl3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3pPr>
            <a:lvl4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4pPr>
            <a:lvl5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5pPr>
            <a:lvl6pPr marL="4572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6pPr>
            <a:lvl7pPr marL="9144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7pPr>
            <a:lvl8pPr marL="13716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8pPr>
            <a:lvl9pPr marL="18288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9pPr>
          </a:lstStyle>
          <a:p>
            <a:pPr algn="just">
              <a:spcAft>
                <a:spcPts val="0"/>
              </a:spcAft>
            </a:pPr>
            <a:r>
              <a:rPr lang="zh-CN" altLang="en-US" sz="1400" dirty="0" smtClean="0">
                <a:solidFill>
                  <a:schemeClr val="bg1"/>
                </a:solidFill>
                <a:latin typeface="微软雅黑" panose="020B0503020204020204" pitchFamily="34" charset="-122"/>
                <a:ea typeface="微软雅黑" panose="020B0503020204020204" pitchFamily="34" charset="-122"/>
                <a:cs typeface="+mn-ea"/>
                <a:sym typeface="+mn-lt"/>
              </a:rPr>
              <a:t>特色</a:t>
            </a:r>
            <a:r>
              <a:rPr lang="en-US" altLang="zh-CN" sz="1400" dirty="0" smtClean="0">
                <a:solidFill>
                  <a:schemeClr val="bg1"/>
                </a:solidFill>
                <a:latin typeface="微软雅黑" panose="020B0503020204020204" pitchFamily="34" charset="-122"/>
                <a:ea typeface="微软雅黑" panose="020B0503020204020204" pitchFamily="34" charset="-122"/>
                <a:cs typeface="+mn-ea"/>
                <a:sym typeface="+mn-lt"/>
              </a:rPr>
              <a:t>2</a:t>
            </a:r>
            <a:r>
              <a:rPr lang="zh-CN" altLang="en-US" sz="1400"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易教乐学设计，降低开课难度，</a:t>
            </a:r>
            <a:r>
              <a:rPr lang="zh-CN" altLang="en-US" sz="1400" dirty="0">
                <a:solidFill>
                  <a:schemeClr val="bg1"/>
                </a:solidFill>
                <a:latin typeface="微软雅黑" panose="020B0503020204020204" pitchFamily="34" charset="-122"/>
                <a:ea typeface="微软雅黑" panose="020B0503020204020204" pitchFamily="34" charset="-122"/>
              </a:rPr>
              <a:t>提升用户</a:t>
            </a:r>
            <a:r>
              <a:rPr lang="zh-CN" altLang="en-US" sz="1400" dirty="0" smtClean="0">
                <a:solidFill>
                  <a:schemeClr val="bg1"/>
                </a:solidFill>
                <a:latin typeface="微软雅黑" panose="020B0503020204020204" pitchFamily="34" charset="-122"/>
                <a:ea typeface="微软雅黑" panose="020B0503020204020204" pitchFamily="34" charset="-122"/>
              </a:rPr>
              <a:t>体验</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251520" y="1396626"/>
            <a:ext cx="2379177"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）学生</a:t>
            </a:r>
            <a:r>
              <a:rPr lang="zh-CN" altLang="en-US" dirty="0">
                <a:latin typeface="微软雅黑" panose="020B0503020204020204" pitchFamily="34" charset="-122"/>
                <a:ea typeface="微软雅黑" panose="020B0503020204020204" pitchFamily="34" charset="-122"/>
              </a:rPr>
              <a:t>端任务地图</a:t>
            </a:r>
            <a:endParaRPr lang="zh-CN" altLang="en-US" dirty="0">
              <a:latin typeface="微软雅黑" panose="020B0503020204020204" pitchFamily="34" charset="-122"/>
              <a:ea typeface="微软雅黑" panose="020B0503020204020204" pitchFamily="34" charset="-122"/>
            </a:endParaRPr>
          </a:p>
        </p:txBody>
      </p:sp>
      <p:sp>
        <p:nvSpPr>
          <p:cNvPr id="5" name="矩形 4"/>
          <p:cNvSpPr/>
          <p:nvPr/>
        </p:nvSpPr>
        <p:spPr>
          <a:xfrm>
            <a:off x="256793" y="2044698"/>
            <a:ext cx="2610010"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）指定</a:t>
            </a:r>
            <a:r>
              <a:rPr lang="zh-CN" altLang="en-US" dirty="0">
                <a:latin typeface="微软雅黑" panose="020B0503020204020204" pitchFamily="34" charset="-122"/>
                <a:ea typeface="微软雅黑" panose="020B0503020204020204" pitchFamily="34" charset="-122"/>
              </a:rPr>
              <a:t>组织任务推送</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251520" y="2706474"/>
            <a:ext cx="2840842"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）资源</a:t>
            </a:r>
            <a:r>
              <a:rPr lang="zh-CN" altLang="en-US" dirty="0">
                <a:latin typeface="微软雅黑" panose="020B0503020204020204" pitchFamily="34" charset="-122"/>
                <a:ea typeface="微软雅黑" panose="020B0503020204020204" pitchFamily="34" charset="-122"/>
              </a:rPr>
              <a:t>搜索按大纲排序</a:t>
            </a: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251520" y="3354546"/>
            <a:ext cx="2148345"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）自动</a:t>
            </a:r>
            <a:r>
              <a:rPr lang="zh-CN" altLang="en-US" dirty="0">
                <a:latin typeface="微软雅黑" panose="020B0503020204020204" pitchFamily="34" charset="-122"/>
                <a:ea typeface="微软雅黑" panose="020B0503020204020204" pitchFamily="34" charset="-122"/>
              </a:rPr>
              <a:t>合并岗位</a:t>
            </a:r>
            <a:endParaRPr lang="zh-CN" altLang="en-US" dirty="0">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3419872" y="659488"/>
            <a:ext cx="5724128" cy="2200294"/>
          </a:xfrm>
          <a:prstGeom prst="rect">
            <a:avLst/>
          </a:prstGeom>
        </p:spPr>
      </p:pic>
      <p:pic>
        <p:nvPicPr>
          <p:cNvPr id="11" name="图片 10"/>
          <p:cNvPicPr>
            <a:picLocks noChangeAspect="1"/>
          </p:cNvPicPr>
          <p:nvPr/>
        </p:nvPicPr>
        <p:blipFill>
          <a:blip r:embed="rId2"/>
          <a:stretch>
            <a:fillRect/>
          </a:stretch>
        </p:blipFill>
        <p:spPr>
          <a:xfrm>
            <a:off x="3419873" y="2859782"/>
            <a:ext cx="5724128" cy="2274675"/>
          </a:xfrm>
          <a:prstGeom prst="rect">
            <a:avLst/>
          </a:prstGeom>
        </p:spPr>
      </p:pic>
      <p:pic>
        <p:nvPicPr>
          <p:cNvPr id="12" name="图片 11"/>
          <p:cNvPicPr/>
          <p:nvPr/>
        </p:nvPicPr>
        <p:blipFill>
          <a:blip r:embed="rId3"/>
          <a:stretch>
            <a:fillRect/>
          </a:stretch>
        </p:blipFill>
        <p:spPr>
          <a:xfrm>
            <a:off x="3655978" y="567563"/>
            <a:ext cx="5274310" cy="462153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9"/>
          <p:cNvSpPr>
            <a:spLocks noChangeArrowheads="1"/>
          </p:cNvSpPr>
          <p:nvPr/>
        </p:nvSpPr>
        <p:spPr bwMode="auto">
          <a:xfrm>
            <a:off x="81050" y="463682"/>
            <a:ext cx="21236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1pPr>
            <a:lvl2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2pPr>
            <a:lvl3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3pPr>
            <a:lvl4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4pPr>
            <a:lvl5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5pPr>
            <a:lvl6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6pPr>
            <a:lvl7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7pPr>
            <a:lvl8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8pPr>
            <a:lvl9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9pPr>
          </a:lstStyle>
          <a:p>
            <a:pPr eaLnBrk="1" hangingPunct="1">
              <a:lnSpc>
                <a:spcPct val="50000"/>
              </a:lnSpc>
              <a:buFont typeface="Wingdings" panose="05000000000000000000" pitchFamily="2" charset="2"/>
              <a:buNone/>
            </a:pPr>
            <a:endParaRPr lang="en-US" altLang="zh-CN" sz="2000" dirty="0" smtClean="0">
              <a:solidFill>
                <a:srgbClr val="FF0000"/>
              </a:solidFill>
              <a:latin typeface="微软雅黑" panose="020B0503020204020204" pitchFamily="34" charset="-122"/>
              <a:ea typeface="微软雅黑" panose="020B0503020204020204" pitchFamily="34" charset="-122"/>
            </a:endParaRPr>
          </a:p>
          <a:p>
            <a:pPr eaLnBrk="1" hangingPunct="1">
              <a:buFont typeface="Wingdings" panose="05000000000000000000" pitchFamily="2" charset="2"/>
              <a:buNone/>
            </a:pPr>
            <a:r>
              <a:rPr lang="zh-CN" altLang="en-US" sz="1600" dirty="0" smtClean="0">
                <a:solidFill>
                  <a:srgbClr val="FF0000"/>
                </a:solidFill>
                <a:latin typeface="微软雅黑" panose="020B0503020204020204" pitchFamily="34" charset="-122"/>
                <a:ea typeface="微软雅黑" panose="020B0503020204020204" pitchFamily="34" charset="-122"/>
              </a:rPr>
              <a:t>（</a:t>
            </a:r>
            <a:r>
              <a:rPr lang="en-US" altLang="zh-CN" sz="1600" dirty="0" smtClean="0">
                <a:solidFill>
                  <a:srgbClr val="FF0000"/>
                </a:solidFill>
                <a:latin typeface="微软雅黑" panose="020B0503020204020204" pitchFamily="34" charset="-122"/>
                <a:ea typeface="微软雅黑" panose="020B0503020204020204" pitchFamily="34" charset="-122"/>
              </a:rPr>
              <a:t>1</a:t>
            </a:r>
            <a:r>
              <a:rPr lang="zh-CN" altLang="en-US" sz="1600" dirty="0" smtClean="0">
                <a:solidFill>
                  <a:srgbClr val="FF0000"/>
                </a:solidFill>
                <a:latin typeface="微软雅黑" panose="020B0503020204020204" pitchFamily="34" charset="-122"/>
                <a:ea typeface="微软雅黑" panose="020B0503020204020204" pitchFamily="34" charset="-122"/>
              </a:rPr>
              <a:t>）教学</a:t>
            </a:r>
            <a:r>
              <a:rPr lang="zh-CN" altLang="en-US" sz="1600" dirty="0">
                <a:solidFill>
                  <a:srgbClr val="FF0000"/>
                </a:solidFill>
                <a:latin typeface="微软雅黑" panose="020B0503020204020204" pitchFamily="34" charset="-122"/>
                <a:ea typeface="微软雅黑" panose="020B0503020204020204" pitchFamily="34" charset="-122"/>
              </a:rPr>
              <a:t>场景</a:t>
            </a:r>
            <a:endParaRPr lang="zh-CN" altLang="en-US" sz="1600" dirty="0">
              <a:solidFill>
                <a:srgbClr val="FF0000"/>
              </a:solidFill>
              <a:latin typeface="微软雅黑" panose="020B0503020204020204" pitchFamily="34" charset="-122"/>
              <a:ea typeface="微软雅黑" panose="020B0503020204020204" pitchFamily="34" charset="-122"/>
            </a:endParaRPr>
          </a:p>
        </p:txBody>
      </p:sp>
      <p:sp>
        <p:nvSpPr>
          <p:cNvPr id="13" name="箭头: 五边形 12"/>
          <p:cNvSpPr/>
          <p:nvPr/>
        </p:nvSpPr>
        <p:spPr>
          <a:xfrm>
            <a:off x="717582" y="1086504"/>
            <a:ext cx="1377088" cy="316543"/>
          </a:xfrm>
          <a:prstGeom prst="homePlate">
            <a:avLst/>
          </a:prstGeom>
          <a:solidFill>
            <a:srgbClr val="C00000"/>
          </a:solidFill>
          <a:ln>
            <a:noFill/>
          </a:ln>
          <a:effectLst>
            <a:reflection blurRad="6350" stA="50000" endA="300" endPos="5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500" dirty="0">
                <a:latin typeface="微软雅黑" panose="020B0503020204020204" pitchFamily="34" charset="-122"/>
                <a:ea typeface="微软雅黑" panose="020B0503020204020204" pitchFamily="34" charset="-122"/>
              </a:rPr>
              <a:t>1,</a:t>
            </a:r>
            <a:r>
              <a:rPr lang="zh-CN" altLang="en-US" sz="1500" dirty="0">
                <a:latin typeface="微软雅黑" panose="020B0503020204020204" pitchFamily="34" charset="-122"/>
                <a:ea typeface="微软雅黑" panose="020B0503020204020204" pitchFamily="34" charset="-122"/>
              </a:rPr>
              <a:t>教的场景</a:t>
            </a:r>
            <a:endParaRPr lang="zh-CN" altLang="en-US" sz="1500" dirty="0">
              <a:latin typeface="微软雅黑" panose="020B0503020204020204" pitchFamily="34" charset="-122"/>
              <a:ea typeface="微软雅黑" panose="020B0503020204020204" pitchFamily="34" charset="-122"/>
            </a:endParaRPr>
          </a:p>
        </p:txBody>
      </p:sp>
      <p:sp>
        <p:nvSpPr>
          <p:cNvPr id="23" name="箭头: 五边形 22"/>
          <p:cNvSpPr/>
          <p:nvPr/>
        </p:nvSpPr>
        <p:spPr>
          <a:xfrm>
            <a:off x="717582" y="2485043"/>
            <a:ext cx="1377088" cy="316543"/>
          </a:xfrm>
          <a:prstGeom prst="homePlate">
            <a:avLst/>
          </a:prstGeom>
          <a:solidFill>
            <a:srgbClr val="C00000"/>
          </a:solidFill>
          <a:ln>
            <a:noFill/>
          </a:ln>
          <a:effectLst>
            <a:reflection blurRad="6350" stA="50000" endA="300" endPos="5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500" dirty="0" smtClean="0">
                <a:latin typeface="微软雅黑" panose="020B0503020204020204" pitchFamily="34" charset="-122"/>
                <a:ea typeface="微软雅黑" panose="020B0503020204020204" pitchFamily="34" charset="-122"/>
              </a:rPr>
              <a:t>2,</a:t>
            </a:r>
            <a:r>
              <a:rPr lang="zh-CN" altLang="en-US" sz="1500" dirty="0">
                <a:latin typeface="微软雅黑" panose="020B0503020204020204" pitchFamily="34" charset="-122"/>
                <a:ea typeface="微软雅黑" panose="020B0503020204020204" pitchFamily="34" charset="-122"/>
              </a:rPr>
              <a:t>学的场景</a:t>
            </a:r>
            <a:endParaRPr lang="zh-CN" altLang="en-US" sz="1500" dirty="0">
              <a:latin typeface="微软雅黑" panose="020B0503020204020204" pitchFamily="34" charset="-122"/>
              <a:ea typeface="微软雅黑" panose="020B0503020204020204" pitchFamily="34" charset="-122"/>
            </a:endParaRPr>
          </a:p>
        </p:txBody>
      </p:sp>
      <p:sp>
        <p:nvSpPr>
          <p:cNvPr id="33" name="箭头: 五边形 32"/>
          <p:cNvSpPr/>
          <p:nvPr/>
        </p:nvSpPr>
        <p:spPr>
          <a:xfrm>
            <a:off x="717582" y="3647121"/>
            <a:ext cx="1377088" cy="316543"/>
          </a:xfrm>
          <a:prstGeom prst="homePlate">
            <a:avLst/>
          </a:prstGeom>
          <a:solidFill>
            <a:srgbClr val="C00000"/>
          </a:solidFill>
          <a:ln>
            <a:noFill/>
          </a:ln>
          <a:effectLst>
            <a:reflection blurRad="6350" stA="50000" endA="300" endPos="55000" dir="5400000" sy="-100000" algn="bl" rotWithShape="0"/>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500" dirty="0" smtClean="0">
                <a:latin typeface="微软雅黑" panose="020B0503020204020204" pitchFamily="34" charset="-122"/>
                <a:ea typeface="微软雅黑" panose="020B0503020204020204" pitchFamily="34" charset="-122"/>
              </a:rPr>
              <a:t>3,</a:t>
            </a:r>
            <a:r>
              <a:rPr lang="zh-CN" altLang="en-US" sz="1500" dirty="0">
                <a:latin typeface="微软雅黑" panose="020B0503020204020204" pitchFamily="34" charset="-122"/>
                <a:ea typeface="微软雅黑" panose="020B0503020204020204" pitchFamily="34" charset="-122"/>
              </a:rPr>
              <a:t>评的场景</a:t>
            </a:r>
            <a:endParaRPr lang="zh-CN" altLang="en-US" sz="1500" dirty="0">
              <a:latin typeface="微软雅黑" panose="020B0503020204020204" pitchFamily="34" charset="-122"/>
              <a:ea typeface="微软雅黑" panose="020B0503020204020204" pitchFamily="34" charset="-122"/>
            </a:endParaRPr>
          </a:p>
        </p:txBody>
      </p:sp>
      <p:pic>
        <p:nvPicPr>
          <p:cNvPr id="56" name="图片 5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317327" y="1988733"/>
            <a:ext cx="2860179" cy="1508387"/>
          </a:xfrm>
          <a:prstGeom prst="rect">
            <a:avLst/>
          </a:prstGeom>
        </p:spPr>
      </p:pic>
      <p:sp>
        <p:nvSpPr>
          <p:cNvPr id="44" name="矩形 43"/>
          <p:cNvSpPr/>
          <p:nvPr/>
        </p:nvSpPr>
        <p:spPr>
          <a:xfrm>
            <a:off x="2648974" y="2299752"/>
            <a:ext cx="2337235" cy="687123"/>
          </a:xfrm>
          <a:prstGeom prst="rect">
            <a:avLst/>
          </a:prstGeom>
          <a:solidFill>
            <a:srgbClr val="E6001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3" tIns="60947" rIns="121893" bIns="60947" numCol="1" spcCol="0" rtlCol="0" fromWordArt="0" anchor="ctr" anchorCtr="0" forceAA="0" compatLnSpc="1">
            <a:noAutofit/>
          </a:bodyPr>
          <a:lstStyle/>
          <a:p>
            <a:r>
              <a:rPr lang="en-US" altLang="zh-CN" sz="800" dirty="0">
                <a:solidFill>
                  <a:schemeClr val="bg1"/>
                </a:solidFill>
                <a:latin typeface="微软雅黑" panose="020B0503020204020204" pitchFamily="34" charset="-122"/>
                <a:ea typeface="微软雅黑" panose="020B0503020204020204" pitchFamily="34" charset="-122"/>
              </a:rPr>
              <a:t>1</a:t>
            </a:r>
            <a:r>
              <a:rPr lang="zh-CN" altLang="en-US" sz="800" dirty="0">
                <a:solidFill>
                  <a:schemeClr val="bg1"/>
                </a:solidFill>
                <a:latin typeface="微软雅黑" panose="020B0503020204020204" pitchFamily="34" charset="-122"/>
                <a:ea typeface="微软雅黑" panose="020B0503020204020204" pitchFamily="34" charset="-122"/>
              </a:rPr>
              <a:t>，更易于学习诊断</a:t>
            </a:r>
            <a:r>
              <a:rPr lang="en-US" altLang="zh-CN" sz="800" dirty="0">
                <a:solidFill>
                  <a:schemeClr val="bg1"/>
                </a:solidFill>
                <a:latin typeface="微软雅黑" panose="020B0503020204020204" pitchFamily="34" charset="-122"/>
                <a:ea typeface="微软雅黑" panose="020B0503020204020204" pitchFamily="34" charset="-122"/>
              </a:rPr>
              <a:t>-</a:t>
            </a:r>
            <a:r>
              <a:rPr lang="zh-CN" altLang="en-US" sz="800" dirty="0">
                <a:solidFill>
                  <a:schemeClr val="bg1"/>
                </a:solidFill>
                <a:latin typeface="微软雅黑" panose="020B0503020204020204" pitchFamily="34" charset="-122"/>
                <a:ea typeface="微软雅黑" panose="020B0503020204020204" pitchFamily="34" charset="-122"/>
              </a:rPr>
              <a:t>经营过程实时可视</a:t>
            </a:r>
            <a:endParaRPr lang="en-US" altLang="zh-CN" sz="800" dirty="0">
              <a:solidFill>
                <a:schemeClr val="bg1"/>
              </a:solidFill>
              <a:latin typeface="微软雅黑" panose="020B0503020204020204" pitchFamily="34" charset="-122"/>
              <a:ea typeface="微软雅黑" panose="020B0503020204020204" pitchFamily="34" charset="-122"/>
            </a:endParaRPr>
          </a:p>
          <a:p>
            <a:r>
              <a:rPr lang="en-US" altLang="zh-CN" sz="800" dirty="0">
                <a:solidFill>
                  <a:schemeClr val="bg1"/>
                </a:solidFill>
                <a:latin typeface="微软雅黑" panose="020B0503020204020204" pitchFamily="34" charset="-122"/>
                <a:ea typeface="微软雅黑" panose="020B0503020204020204" pitchFamily="34" charset="-122"/>
                <a:cs typeface="+mj-cs"/>
              </a:rPr>
              <a:t>2</a:t>
            </a:r>
            <a:r>
              <a:rPr lang="zh-CN" altLang="en-US" sz="800" dirty="0">
                <a:solidFill>
                  <a:schemeClr val="bg1"/>
                </a:solidFill>
                <a:latin typeface="微软雅黑" panose="020B0503020204020204" pitchFamily="34" charset="-122"/>
                <a:ea typeface="微软雅黑" panose="020B0503020204020204" pitchFamily="34" charset="-122"/>
                <a:cs typeface="+mj-cs"/>
              </a:rPr>
              <a:t>，更</a:t>
            </a:r>
            <a:r>
              <a:rPr lang="zh-CN" altLang="en-US" sz="800" dirty="0">
                <a:solidFill>
                  <a:schemeClr val="bg1"/>
                </a:solidFill>
                <a:latin typeface="微软雅黑" panose="020B0503020204020204" pitchFamily="34" charset="-122"/>
                <a:ea typeface="微软雅黑" panose="020B0503020204020204" pitchFamily="34" charset="-122"/>
              </a:rPr>
              <a:t>易于理解理论</a:t>
            </a:r>
            <a:r>
              <a:rPr lang="en-US" altLang="zh-CN" sz="800" dirty="0">
                <a:solidFill>
                  <a:schemeClr val="bg1"/>
                </a:solidFill>
                <a:latin typeface="微软雅黑" panose="020B0503020204020204" pitchFamily="34" charset="-122"/>
                <a:ea typeface="微软雅黑" panose="020B0503020204020204" pitchFamily="34" charset="-122"/>
                <a:cs typeface="+mj-cs"/>
              </a:rPr>
              <a:t>-</a:t>
            </a:r>
            <a:r>
              <a:rPr lang="zh-CN" altLang="en-US" sz="800" dirty="0">
                <a:solidFill>
                  <a:schemeClr val="bg1"/>
                </a:solidFill>
                <a:latin typeface="微软雅黑" panose="020B0503020204020204" pitchFamily="34" charset="-122"/>
                <a:ea typeface="微软雅黑" panose="020B0503020204020204" pitchFamily="34" charset="-122"/>
                <a:cs typeface="+mj-cs"/>
              </a:rPr>
              <a:t>指标和教学资源配合</a:t>
            </a:r>
            <a:endParaRPr lang="en-US" altLang="zh-CN" sz="800" dirty="0">
              <a:solidFill>
                <a:schemeClr val="bg1"/>
              </a:solidFill>
              <a:latin typeface="微软雅黑" panose="020B0503020204020204" pitchFamily="34" charset="-122"/>
              <a:ea typeface="微软雅黑" panose="020B0503020204020204" pitchFamily="34" charset="-122"/>
              <a:cs typeface="+mj-cs"/>
            </a:endParaRPr>
          </a:p>
          <a:p>
            <a:r>
              <a:rPr lang="en-US" altLang="zh-CN" sz="800" dirty="0">
                <a:solidFill>
                  <a:schemeClr val="bg1"/>
                </a:solidFill>
                <a:latin typeface="微软雅黑" panose="020B0503020204020204" pitchFamily="34" charset="-122"/>
                <a:ea typeface="微软雅黑" panose="020B0503020204020204" pitchFamily="34" charset="-122"/>
              </a:rPr>
              <a:t>3</a:t>
            </a:r>
            <a:r>
              <a:rPr lang="zh-CN" altLang="en-US" sz="800" dirty="0">
                <a:solidFill>
                  <a:schemeClr val="bg1"/>
                </a:solidFill>
                <a:latin typeface="微软雅黑" panose="020B0503020204020204" pitchFamily="34" charset="-122"/>
                <a:ea typeface="微软雅黑" panose="020B0503020204020204" pitchFamily="34" charset="-122"/>
              </a:rPr>
              <a:t>，更易于能力提升</a:t>
            </a:r>
            <a:r>
              <a:rPr lang="en-US" altLang="zh-CN" sz="800" dirty="0">
                <a:solidFill>
                  <a:schemeClr val="bg1"/>
                </a:solidFill>
                <a:latin typeface="微软雅黑" panose="020B0503020204020204" pitchFamily="34" charset="-122"/>
                <a:ea typeface="微软雅黑" panose="020B0503020204020204" pitchFamily="34" charset="-122"/>
                <a:cs typeface="+mj-cs"/>
              </a:rPr>
              <a:t>-</a:t>
            </a:r>
            <a:r>
              <a:rPr lang="zh-CN" altLang="en-US" sz="800" dirty="0">
                <a:solidFill>
                  <a:schemeClr val="bg1"/>
                </a:solidFill>
                <a:latin typeface="微软雅黑" panose="020B0503020204020204" pitchFamily="34" charset="-122"/>
                <a:ea typeface="微软雅黑" panose="020B0503020204020204" pitchFamily="34" charset="-122"/>
                <a:cs typeface="+mj-cs"/>
              </a:rPr>
              <a:t>增加了战略、计划、分析、总结，强化了决策和分析能力的训练</a:t>
            </a:r>
            <a:endParaRPr lang="zh-CN" altLang="en-US" sz="800" dirty="0">
              <a:solidFill>
                <a:srgbClr val="FFFFFF"/>
              </a:solidFill>
              <a:latin typeface="微软雅黑" panose="020B0503020204020204" pitchFamily="34" charset="-122"/>
              <a:ea typeface="微软雅黑" panose="020B0503020204020204" pitchFamily="34" charset="-122"/>
              <a:cs typeface="+mj-cs"/>
            </a:endParaRPr>
          </a:p>
        </p:txBody>
      </p:sp>
      <p:pic>
        <p:nvPicPr>
          <p:cNvPr id="67" name="图片 66"/>
          <p:cNvPicPr>
            <a:picLocks noChangeAspect="1"/>
          </p:cNvPicPr>
          <p:nvPr/>
        </p:nvPicPr>
        <p:blipFill>
          <a:blip r:embed="rId2"/>
          <a:stretch>
            <a:fillRect/>
          </a:stretch>
        </p:blipFill>
        <p:spPr>
          <a:xfrm flipH="1">
            <a:off x="5320624" y="3497120"/>
            <a:ext cx="2856882" cy="824958"/>
          </a:xfrm>
          <a:prstGeom prst="rect">
            <a:avLst/>
          </a:prstGeom>
        </p:spPr>
      </p:pic>
      <p:pic>
        <p:nvPicPr>
          <p:cNvPr id="68" name="图片 67"/>
          <p:cNvPicPr>
            <a:picLocks noChangeAspect="1"/>
          </p:cNvPicPr>
          <p:nvPr/>
        </p:nvPicPr>
        <p:blipFill>
          <a:blip r:embed="rId2"/>
          <a:stretch>
            <a:fillRect/>
          </a:stretch>
        </p:blipFill>
        <p:spPr>
          <a:xfrm>
            <a:off x="5317328" y="4322078"/>
            <a:ext cx="2860178" cy="821422"/>
          </a:xfrm>
          <a:prstGeom prst="rect">
            <a:avLst/>
          </a:prstGeom>
        </p:spPr>
      </p:pic>
      <p:sp>
        <p:nvSpPr>
          <p:cNvPr id="50" name="矩形 49"/>
          <p:cNvSpPr/>
          <p:nvPr/>
        </p:nvSpPr>
        <p:spPr>
          <a:xfrm>
            <a:off x="2681571" y="3778886"/>
            <a:ext cx="2337235" cy="687123"/>
          </a:xfrm>
          <a:prstGeom prst="rect">
            <a:avLst/>
          </a:prstGeom>
          <a:solidFill>
            <a:srgbClr val="E6001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3" tIns="60947" rIns="121893" bIns="60947" numCol="1" spcCol="0" rtlCol="0" fromWordArt="0" anchor="ctr" anchorCtr="0" forceAA="0" compatLnSpc="1">
            <a:noAutofit/>
          </a:bodyPr>
          <a:lstStyle/>
          <a:p>
            <a:r>
              <a:rPr lang="en-US" altLang="zh-CN" sz="800" dirty="0">
                <a:solidFill>
                  <a:schemeClr val="bg1"/>
                </a:solidFill>
                <a:latin typeface="微软雅黑" panose="020B0503020204020204" pitchFamily="34" charset="-122"/>
                <a:ea typeface="微软雅黑" panose="020B0503020204020204" pitchFamily="34" charset="-122"/>
              </a:rPr>
              <a:t>1</a:t>
            </a:r>
            <a:r>
              <a:rPr lang="zh-CN" altLang="en-US" sz="800" dirty="0">
                <a:solidFill>
                  <a:schemeClr val="bg1"/>
                </a:solidFill>
                <a:latin typeface="微软雅黑" panose="020B0503020204020204" pitchFamily="34" charset="-122"/>
                <a:ea typeface="微软雅黑" panose="020B0503020204020204" pitchFamily="34" charset="-122"/>
              </a:rPr>
              <a:t>，评价更客观</a:t>
            </a:r>
            <a:r>
              <a:rPr lang="en-US" altLang="zh-CN" sz="800" dirty="0">
                <a:solidFill>
                  <a:schemeClr val="bg1"/>
                </a:solidFill>
                <a:latin typeface="微软雅黑" panose="020B0503020204020204" pitchFamily="34" charset="-122"/>
                <a:ea typeface="微软雅黑" panose="020B0503020204020204" pitchFamily="34" charset="-122"/>
              </a:rPr>
              <a:t>-</a:t>
            </a:r>
            <a:r>
              <a:rPr lang="zh-CN" altLang="en-US" sz="800" dirty="0">
                <a:solidFill>
                  <a:schemeClr val="bg1"/>
                </a:solidFill>
                <a:latin typeface="微软雅黑" panose="020B0503020204020204" pitchFamily="34" charset="-122"/>
                <a:ea typeface="微软雅黑" panose="020B0503020204020204" pitchFamily="34" charset="-122"/>
              </a:rPr>
              <a:t>加入指标，客观取数</a:t>
            </a:r>
            <a:endParaRPr lang="en-US" altLang="zh-CN" sz="800" dirty="0">
              <a:solidFill>
                <a:schemeClr val="bg1"/>
              </a:solidFill>
              <a:latin typeface="微软雅黑" panose="020B0503020204020204" pitchFamily="34" charset="-122"/>
              <a:ea typeface="微软雅黑" panose="020B0503020204020204" pitchFamily="34" charset="-122"/>
            </a:endParaRPr>
          </a:p>
          <a:p>
            <a:r>
              <a:rPr lang="en-US" altLang="zh-CN" sz="800" dirty="0">
                <a:solidFill>
                  <a:schemeClr val="bg1"/>
                </a:solidFill>
                <a:latin typeface="微软雅黑" panose="020B0503020204020204" pitchFamily="34" charset="-122"/>
                <a:ea typeface="微软雅黑" panose="020B0503020204020204" pitchFamily="34" charset="-122"/>
                <a:cs typeface="+mj-cs"/>
              </a:rPr>
              <a:t>2</a:t>
            </a:r>
            <a:r>
              <a:rPr lang="zh-CN" altLang="en-US" sz="800" dirty="0">
                <a:solidFill>
                  <a:schemeClr val="bg1"/>
                </a:solidFill>
                <a:latin typeface="微软雅黑" panose="020B0503020204020204" pitchFamily="34" charset="-122"/>
                <a:ea typeface="微软雅黑" panose="020B0503020204020204" pitchFamily="34" charset="-122"/>
                <a:cs typeface="+mj-cs"/>
              </a:rPr>
              <a:t>，战略、计划、经营、分析、总结过程真实模拟化</a:t>
            </a:r>
            <a:endParaRPr lang="zh-CN" altLang="en-US" sz="800" dirty="0">
              <a:solidFill>
                <a:srgbClr val="FFFFFF"/>
              </a:solidFill>
              <a:latin typeface="微软雅黑" panose="020B0503020204020204" pitchFamily="34" charset="-122"/>
              <a:ea typeface="微软雅黑" panose="020B0503020204020204" pitchFamily="34" charset="-122"/>
              <a:cs typeface="+mj-cs"/>
            </a:endParaRPr>
          </a:p>
        </p:txBody>
      </p:sp>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7327" y="339502"/>
            <a:ext cx="2860180" cy="1649231"/>
          </a:xfrm>
          <a:prstGeom prst="rect">
            <a:avLst/>
          </a:prstGeom>
        </p:spPr>
      </p:pic>
      <p:sp>
        <p:nvSpPr>
          <p:cNvPr id="12" name="矩形 11"/>
          <p:cNvSpPr/>
          <p:nvPr/>
        </p:nvSpPr>
        <p:spPr>
          <a:xfrm>
            <a:off x="2627784" y="901213"/>
            <a:ext cx="2337235" cy="687123"/>
          </a:xfrm>
          <a:prstGeom prst="rect">
            <a:avLst/>
          </a:prstGeom>
          <a:solidFill>
            <a:srgbClr val="E6001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3" tIns="60947" rIns="121893" bIns="60947" numCol="1" spcCol="0" rtlCol="0" fromWordArt="0" anchor="ctr" anchorCtr="0" forceAA="0" compatLnSpc="1">
            <a:noAutofit/>
          </a:bodyPr>
          <a:lstStyle/>
          <a:p>
            <a:r>
              <a:rPr lang="en-US" altLang="zh-CN" sz="800" dirty="0">
                <a:solidFill>
                  <a:schemeClr val="bg1"/>
                </a:solidFill>
                <a:latin typeface="微软雅黑" panose="020B0503020204020204" pitchFamily="34" charset="-122"/>
                <a:ea typeface="微软雅黑" panose="020B0503020204020204" pitchFamily="34" charset="-122"/>
              </a:rPr>
              <a:t>1</a:t>
            </a:r>
            <a:r>
              <a:rPr lang="zh-CN" altLang="en-US" sz="800" dirty="0">
                <a:solidFill>
                  <a:schemeClr val="bg1"/>
                </a:solidFill>
                <a:latin typeface="微软雅黑" panose="020B0503020204020204" pitchFamily="34" charset="-122"/>
                <a:ea typeface="微软雅黑" panose="020B0503020204020204" pitchFamily="34" charset="-122"/>
              </a:rPr>
              <a:t>，更好用</a:t>
            </a:r>
            <a:r>
              <a:rPr lang="en-US" altLang="zh-CN" sz="800" dirty="0">
                <a:solidFill>
                  <a:schemeClr val="bg1"/>
                </a:solidFill>
                <a:latin typeface="微软雅黑" panose="020B0503020204020204" pitchFamily="34" charset="-122"/>
                <a:ea typeface="微软雅黑" panose="020B0503020204020204" pitchFamily="34" charset="-122"/>
              </a:rPr>
              <a:t>-</a:t>
            </a:r>
            <a:r>
              <a:rPr lang="zh-CN" altLang="en-US" sz="800" dirty="0">
                <a:solidFill>
                  <a:schemeClr val="bg1"/>
                </a:solidFill>
                <a:latin typeface="微软雅黑" panose="020B0503020204020204" pitchFamily="34" charset="-122"/>
                <a:ea typeface="微软雅黑" panose="020B0503020204020204" pitchFamily="34" charset="-122"/>
              </a:rPr>
              <a:t>加入大屏综合指标</a:t>
            </a:r>
            <a:endParaRPr lang="en-US" altLang="zh-CN" sz="800" dirty="0">
              <a:solidFill>
                <a:schemeClr val="bg1"/>
              </a:solidFill>
              <a:latin typeface="微软雅黑" panose="020B0503020204020204" pitchFamily="34" charset="-122"/>
              <a:ea typeface="微软雅黑" panose="020B0503020204020204" pitchFamily="34" charset="-122"/>
            </a:endParaRPr>
          </a:p>
          <a:p>
            <a:r>
              <a:rPr lang="en-US" altLang="zh-CN" sz="800" dirty="0">
                <a:solidFill>
                  <a:schemeClr val="bg1"/>
                </a:solidFill>
                <a:latin typeface="微软雅黑" panose="020B0503020204020204" pitchFamily="34" charset="-122"/>
                <a:ea typeface="微软雅黑" panose="020B0503020204020204" pitchFamily="34" charset="-122"/>
                <a:cs typeface="+mj-cs"/>
              </a:rPr>
              <a:t>2</a:t>
            </a:r>
            <a:r>
              <a:rPr lang="zh-CN" altLang="en-US" sz="800" dirty="0">
                <a:solidFill>
                  <a:schemeClr val="bg1"/>
                </a:solidFill>
                <a:latin typeface="微软雅黑" panose="020B0503020204020204" pitchFamily="34" charset="-122"/>
                <a:ea typeface="微软雅黑" panose="020B0503020204020204" pitchFamily="34" charset="-122"/>
                <a:cs typeface="+mj-cs"/>
              </a:rPr>
              <a:t>，</a:t>
            </a:r>
            <a:r>
              <a:rPr lang="zh-CN" altLang="en-US" sz="800" dirty="0">
                <a:solidFill>
                  <a:schemeClr val="bg1"/>
                </a:solidFill>
                <a:latin typeface="微软雅黑" panose="020B0503020204020204" pitchFamily="34" charset="-122"/>
                <a:ea typeface="微软雅黑" panose="020B0503020204020204" pitchFamily="34" charset="-122"/>
              </a:rPr>
              <a:t>更丰富</a:t>
            </a:r>
            <a:r>
              <a:rPr lang="en-US" altLang="zh-CN" sz="800" dirty="0">
                <a:solidFill>
                  <a:schemeClr val="bg1"/>
                </a:solidFill>
                <a:latin typeface="微软雅黑" panose="020B0503020204020204" pitchFamily="34" charset="-122"/>
                <a:ea typeface="微软雅黑" panose="020B0503020204020204" pitchFamily="34" charset="-122"/>
                <a:cs typeface="+mj-cs"/>
              </a:rPr>
              <a:t>-</a:t>
            </a:r>
            <a:r>
              <a:rPr lang="zh-CN" altLang="en-US" sz="800" dirty="0">
                <a:solidFill>
                  <a:schemeClr val="bg1"/>
                </a:solidFill>
                <a:latin typeface="微软雅黑" panose="020B0503020204020204" pitchFamily="34" charset="-122"/>
                <a:ea typeface="微软雅黑" panose="020B0503020204020204" pitchFamily="34" charset="-122"/>
                <a:cs typeface="+mj-cs"/>
              </a:rPr>
              <a:t>加入指标和教学资源相集成配合</a:t>
            </a:r>
            <a:endParaRPr lang="en-US" altLang="zh-CN" sz="800" dirty="0">
              <a:solidFill>
                <a:schemeClr val="bg1"/>
              </a:solidFill>
              <a:latin typeface="微软雅黑" panose="020B0503020204020204" pitchFamily="34" charset="-122"/>
              <a:ea typeface="微软雅黑" panose="020B0503020204020204" pitchFamily="34" charset="-122"/>
              <a:cs typeface="+mj-cs"/>
            </a:endParaRPr>
          </a:p>
          <a:p>
            <a:r>
              <a:rPr lang="en-US" altLang="zh-CN" sz="800" dirty="0">
                <a:solidFill>
                  <a:schemeClr val="bg1"/>
                </a:solidFill>
                <a:latin typeface="微软雅黑" panose="020B0503020204020204" pitchFamily="34" charset="-122"/>
                <a:ea typeface="微软雅黑" panose="020B0503020204020204" pitchFamily="34" charset="-122"/>
                <a:cs typeface="+mj-cs"/>
              </a:rPr>
              <a:t>3</a:t>
            </a:r>
            <a:r>
              <a:rPr lang="zh-CN" altLang="en-US" sz="800" dirty="0">
                <a:solidFill>
                  <a:schemeClr val="bg1"/>
                </a:solidFill>
                <a:latin typeface="微软雅黑" panose="020B0503020204020204" pitchFamily="34" charset="-122"/>
                <a:ea typeface="微软雅黑" panose="020B0503020204020204" pitchFamily="34" charset="-122"/>
                <a:cs typeface="+mj-cs"/>
              </a:rPr>
              <a:t>，更直观</a:t>
            </a:r>
            <a:r>
              <a:rPr lang="en-US" altLang="zh-CN" sz="800" dirty="0">
                <a:solidFill>
                  <a:schemeClr val="bg1"/>
                </a:solidFill>
                <a:latin typeface="微软雅黑" panose="020B0503020204020204" pitchFamily="34" charset="-122"/>
                <a:ea typeface="微软雅黑" panose="020B0503020204020204" pitchFamily="34" charset="-122"/>
                <a:cs typeface="+mj-cs"/>
              </a:rPr>
              <a:t>-</a:t>
            </a:r>
            <a:r>
              <a:rPr lang="zh-CN" altLang="en-US" sz="800" dirty="0">
                <a:solidFill>
                  <a:schemeClr val="bg1"/>
                </a:solidFill>
                <a:latin typeface="微软雅黑" panose="020B0503020204020204" pitchFamily="34" charset="-122"/>
                <a:ea typeface="微软雅黑" panose="020B0503020204020204" pitchFamily="34" charset="-122"/>
                <a:cs typeface="+mj-cs"/>
              </a:rPr>
              <a:t>增加同类企业关键指标的对比分析，强化了决策分析和竞争</a:t>
            </a:r>
            <a:endParaRPr lang="zh-CN" altLang="en-US" sz="800" dirty="0">
              <a:solidFill>
                <a:srgbClr val="FFFFFF"/>
              </a:solidFill>
              <a:latin typeface="微软雅黑" panose="020B0503020204020204" pitchFamily="34" charset="-122"/>
              <a:ea typeface="微软雅黑" panose="020B0503020204020204" pitchFamily="34" charset="-122"/>
              <a:cs typeface="+mj-cs"/>
            </a:endParaRPr>
          </a:p>
        </p:txBody>
      </p:sp>
      <p:sp>
        <p:nvSpPr>
          <p:cNvPr id="27" name="圆角矩形 26"/>
          <p:cNvSpPr/>
          <p:nvPr/>
        </p:nvSpPr>
        <p:spPr>
          <a:xfrm>
            <a:off x="0" y="32890"/>
            <a:ext cx="4427984" cy="526851"/>
          </a:xfrm>
          <a:prstGeom prst="roundRect">
            <a:avLst/>
          </a:prstGeom>
          <a:solidFill>
            <a:srgbClr val="E7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1"/>
          <p:cNvSpPr txBox="1"/>
          <p:nvPr/>
        </p:nvSpPr>
        <p:spPr>
          <a:xfrm>
            <a:off x="110854" y="105916"/>
            <a:ext cx="4245122" cy="38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lvl1pPr algn="l" rtl="0" eaLnBrk="0" fontAlgn="base" hangingPunct="0">
              <a:spcBef>
                <a:spcPct val="0"/>
              </a:spcBef>
              <a:spcAft>
                <a:spcPct val="0"/>
              </a:spcAft>
              <a:defRPr kumimoji="1" sz="2800">
                <a:solidFill>
                  <a:srgbClr val="C00000"/>
                </a:solidFill>
                <a:latin typeface="+mj-lt"/>
                <a:ea typeface="+mj-ea"/>
                <a:cs typeface="黑体" panose="02010609060101010101" charset="-122"/>
              </a:defRPr>
            </a:lvl1pPr>
            <a:lvl2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2pPr>
            <a:lvl3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3pPr>
            <a:lvl4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4pPr>
            <a:lvl5pPr algn="l" rtl="0" eaLnBrk="0" fontAlgn="base" hangingPunct="0">
              <a:spcBef>
                <a:spcPct val="0"/>
              </a:spcBef>
              <a:spcAft>
                <a:spcPct val="0"/>
              </a:spcAft>
              <a:defRPr kumimoji="1" sz="2800">
                <a:solidFill>
                  <a:srgbClr val="C00000"/>
                </a:solidFill>
                <a:latin typeface="Calibri" panose="020F0502020204030204" pitchFamily="34" charset="0"/>
                <a:ea typeface="黑体" panose="02010609060101010101" charset="-122"/>
                <a:cs typeface="黑体" panose="02010609060101010101" charset="-122"/>
              </a:defRPr>
            </a:lvl5pPr>
            <a:lvl6pPr marL="4572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6pPr>
            <a:lvl7pPr marL="9144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7pPr>
            <a:lvl8pPr marL="13716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8pPr>
            <a:lvl9pPr marL="18288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9pPr>
          </a:lstStyle>
          <a:p>
            <a:pPr algn="just">
              <a:spcAft>
                <a:spcPts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特色</a:t>
            </a:r>
            <a:r>
              <a:rPr lang="en-US" altLang="zh-CN" sz="1600" dirty="0" smtClean="0">
                <a:solidFill>
                  <a:schemeClr val="bg1"/>
                </a:solidFill>
                <a:latin typeface="微软雅黑" panose="020B0503020204020204" pitchFamily="34" charset="-122"/>
                <a:ea typeface="微软雅黑" panose="020B0503020204020204" pitchFamily="34" charset="-122"/>
                <a:cs typeface="+mn-ea"/>
                <a:sym typeface="+mn-lt"/>
              </a:rPr>
              <a:t>3</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：经营决策</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插件</a:t>
            </a:r>
            <a:r>
              <a:rPr lang="zh-CN" altLang="en-US" sz="1600" dirty="0" smtClean="0">
                <a:solidFill>
                  <a:schemeClr val="bg1"/>
                </a:solidFill>
                <a:latin typeface="微软雅黑" panose="020B0503020204020204" pitchFamily="34" charset="-122"/>
                <a:ea typeface="微软雅黑" panose="020B0503020204020204" pitchFamily="34" charset="-122"/>
                <a:cs typeface="+mn-ea"/>
                <a:sym typeface="+mn-lt"/>
              </a:rPr>
              <a:t>，一机双屏教学</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294177" y="4624533"/>
            <a:ext cx="4724629" cy="369332"/>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支持多媒体大</a:t>
            </a:r>
            <a:r>
              <a:rPr lang="zh-CN" altLang="en-US" dirty="0" smtClean="0">
                <a:latin typeface="微软雅黑" panose="020B0503020204020204" pitchFamily="34" charset="-122"/>
                <a:ea typeface="微软雅黑" panose="020B0503020204020204" pitchFamily="34" charset="-122"/>
              </a:rPr>
              <a:t>屏、一机双屏、单屏幕</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1"/>
          <a:srcRect/>
          <a:stretch>
            <a:fillRect/>
          </a:stretch>
        </p:blipFill>
        <p:spPr bwMode="auto">
          <a:xfrm>
            <a:off x="4339602" y="2571750"/>
            <a:ext cx="3945466" cy="2196206"/>
          </a:xfrm>
          <a:prstGeom prst="rect">
            <a:avLst/>
          </a:prstGeom>
          <a:noFill/>
        </p:spPr>
      </p:pic>
      <p:sp>
        <p:nvSpPr>
          <p:cNvPr id="9" name="文本框 8"/>
          <p:cNvSpPr txBox="1"/>
          <p:nvPr/>
        </p:nvSpPr>
        <p:spPr>
          <a:xfrm>
            <a:off x="237509" y="282661"/>
            <a:ext cx="2520280" cy="369332"/>
          </a:xfrm>
          <a:prstGeom prst="rect">
            <a:avLst/>
          </a:prstGeom>
          <a:noFill/>
        </p:spPr>
        <p:txBody>
          <a:bodyPr wrap="square" rtlCol="0">
            <a:spAutoFit/>
          </a:bodyPr>
          <a:lstStyle/>
          <a:p>
            <a:r>
              <a:rPr lang="zh-CN" altLang="en-US" dirty="0" smtClean="0">
                <a:solidFill>
                  <a:srgbClr val="FF0000"/>
                </a:solidFill>
                <a:latin typeface="微软雅黑" panose="020B0503020204020204" pitchFamily="34" charset="-122"/>
                <a:ea typeface="微软雅黑" panose="020B0503020204020204" pitchFamily="34" charset="-122"/>
              </a:rPr>
              <a:t>以前的教学场景</a:t>
            </a:r>
            <a:endParaRPr lang="zh-CN" altLang="en-US" dirty="0">
              <a:solidFill>
                <a:srgbClr val="FF0000"/>
              </a:solidFill>
              <a:latin typeface="微软雅黑" panose="020B0503020204020204" pitchFamily="34" charset="-122"/>
              <a:ea typeface="微软雅黑" panose="020B0503020204020204" pitchFamily="34" charset="-122"/>
            </a:endParaRPr>
          </a:p>
        </p:txBody>
      </p:sp>
      <p:pic>
        <p:nvPicPr>
          <p:cNvPr id="10" name="Picture 3"/>
          <p:cNvPicPr>
            <a:picLocks noChangeAspect="1" noChangeArrowheads="1"/>
          </p:cNvPicPr>
          <p:nvPr/>
        </p:nvPicPr>
        <p:blipFill>
          <a:blip r:embed="rId2"/>
          <a:srcRect/>
          <a:stretch>
            <a:fillRect/>
          </a:stretch>
        </p:blipFill>
        <p:spPr bwMode="auto">
          <a:xfrm>
            <a:off x="1173481" y="915566"/>
            <a:ext cx="3168616" cy="1824710"/>
          </a:xfrm>
          <a:prstGeom prst="rect">
            <a:avLst/>
          </a:prstGeom>
          <a:noFill/>
        </p:spPr>
      </p:pic>
      <p:sp>
        <p:nvSpPr>
          <p:cNvPr id="11" name="文本框 10"/>
          <p:cNvSpPr txBox="1"/>
          <p:nvPr/>
        </p:nvSpPr>
        <p:spPr>
          <a:xfrm>
            <a:off x="5868144" y="1995686"/>
            <a:ext cx="208823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固定经营</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sp>
        <p:nvSpPr>
          <p:cNvPr id="12" name="文本框 11"/>
          <p:cNvSpPr txBox="1"/>
          <p:nvPr/>
        </p:nvSpPr>
        <p:spPr>
          <a:xfrm>
            <a:off x="1907704" y="2980790"/>
            <a:ext cx="208823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自主经营</a:t>
            </a:r>
            <a:endParaRPr kumimoji="0" lang="zh-CN" altLang="en-US" sz="18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2" name="图片 4" descr="图片 4"/>
          <p:cNvPicPr/>
          <p:nvPr/>
        </p:nvPicPr>
        <p:blipFill>
          <a:blip r:embed="rId1"/>
          <a:srcRect t="14477" b="8696"/>
          <a:stretch>
            <a:fillRect/>
          </a:stretch>
        </p:blipFill>
        <p:spPr>
          <a:xfrm>
            <a:off x="-384698" y="-36276"/>
            <a:ext cx="9531298" cy="5192207"/>
          </a:xfrm>
          <a:prstGeom prst="rect">
            <a:avLst/>
          </a:prstGeom>
          <a:ln w="12700">
            <a:miter lim="400000"/>
            <a:headEnd/>
            <a:tailEnd/>
          </a:ln>
          <a:effectLst>
            <a:outerShdw blurRad="38100" dist="38100" dir="5400000" rotWithShape="0">
              <a:srgbClr val="000000">
                <a:alpha val="40000"/>
              </a:srgbClr>
            </a:outerShdw>
          </a:effectLst>
        </p:spPr>
      </p:pic>
      <p:pic>
        <p:nvPicPr>
          <p:cNvPr id="4863" name="Image" descr="Image"/>
          <p:cNvPicPr>
            <a:picLocks noChangeAspect="1"/>
          </p:cNvPicPr>
          <p:nvPr/>
        </p:nvPicPr>
        <p:blipFill>
          <a:blip r:embed="rId2"/>
          <a:stretch>
            <a:fillRect/>
          </a:stretch>
        </p:blipFill>
        <p:spPr>
          <a:xfrm>
            <a:off x="4647748" y="2834696"/>
            <a:ext cx="4093275" cy="1558529"/>
          </a:xfrm>
          <a:prstGeom prst="rect">
            <a:avLst/>
          </a:prstGeom>
          <a:ln w="12700">
            <a:miter lim="400000"/>
            <a:headEnd/>
            <a:tailEnd/>
          </a:ln>
        </p:spPr>
      </p:pic>
      <p:grpSp>
        <p:nvGrpSpPr>
          <p:cNvPr id="4868" name="组合 13"/>
          <p:cNvGrpSpPr/>
          <p:nvPr/>
        </p:nvGrpSpPr>
        <p:grpSpPr>
          <a:xfrm>
            <a:off x="2318460" y="3107891"/>
            <a:ext cx="740370" cy="1165023"/>
            <a:chOff x="0" y="-1"/>
            <a:chExt cx="1974317" cy="3106726"/>
          </a:xfrm>
        </p:grpSpPr>
        <p:grpSp>
          <p:nvGrpSpPr>
            <p:cNvPr id="4866" name="组合 82"/>
            <p:cNvGrpSpPr/>
            <p:nvPr/>
          </p:nvGrpSpPr>
          <p:grpSpPr>
            <a:xfrm>
              <a:off x="-1" y="-2"/>
              <a:ext cx="1974319" cy="3106728"/>
              <a:chOff x="0" y="0"/>
              <a:chExt cx="1974317" cy="3106726"/>
            </a:xfrm>
          </p:grpSpPr>
          <p:pic>
            <p:nvPicPr>
              <p:cNvPr id="4864" name="图片 83" descr="图片 83"/>
              <p:cNvPicPr>
                <a:picLocks noChangeAspect="1"/>
              </p:cNvPicPr>
              <p:nvPr/>
            </p:nvPicPr>
            <p:blipFill>
              <a:blip r:embed="rId3"/>
              <a:stretch>
                <a:fillRect/>
              </a:stretch>
            </p:blipFill>
            <p:spPr>
              <a:xfrm>
                <a:off x="-1" y="-1"/>
                <a:ext cx="1974319" cy="3106727"/>
              </a:xfrm>
              <a:prstGeom prst="rect">
                <a:avLst/>
              </a:prstGeom>
              <a:ln w="12700" cap="flat">
                <a:noFill/>
                <a:miter lim="400000"/>
                <a:headEnd/>
                <a:tailEnd/>
              </a:ln>
              <a:effectLst/>
            </p:spPr>
          </p:pic>
          <p:sp>
            <p:nvSpPr>
              <p:cNvPr id="4865" name="矩形 84"/>
              <p:cNvSpPr/>
              <p:nvPr/>
            </p:nvSpPr>
            <p:spPr>
              <a:xfrm>
                <a:off x="188008" y="224457"/>
                <a:ext cx="1572557" cy="2726248"/>
              </a:xfrm>
              <a:prstGeom prst="rect">
                <a:avLst/>
              </a:prstGeom>
              <a:solidFill>
                <a:srgbClr val="00B0F0"/>
              </a:solidFill>
              <a:ln w="12700" cap="flat">
                <a:noFill/>
                <a:miter lim="400000"/>
              </a:ln>
              <a:effectLst/>
            </p:spPr>
            <p:txBody>
              <a:bodyPr wrap="square" lIns="12191" tIns="12191" rIns="12191" bIns="12191" numCol="1" anchor="ctr">
                <a:noAutofit/>
              </a:bodyPr>
              <a:lstStyle/>
              <a:p>
                <a:pPr algn="ctr" hangingPunct="0">
                  <a:defRPr sz="28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000000"/>
                  </a:solidFill>
                  <a:latin typeface="等线" panose="02010600030101010101" charset="-122"/>
                  <a:ea typeface="等线" panose="02010600030101010101" charset="-122"/>
                  <a:sym typeface="等线" panose="02010600030101010101" charset="-122"/>
                </a:endParaRPr>
              </a:p>
            </p:txBody>
          </p:sp>
        </p:grpSp>
        <p:pic>
          <p:nvPicPr>
            <p:cNvPr id="4867" name="图片 143" descr="图片 143"/>
            <p:cNvPicPr>
              <a:picLocks noChangeAspect="1"/>
            </p:cNvPicPr>
            <p:nvPr/>
          </p:nvPicPr>
          <p:blipFill>
            <a:blip r:embed="rId4"/>
            <a:stretch>
              <a:fillRect/>
            </a:stretch>
          </p:blipFill>
          <p:spPr>
            <a:xfrm>
              <a:off x="148553" y="216785"/>
              <a:ext cx="1627245" cy="2749009"/>
            </a:xfrm>
            <a:prstGeom prst="rect">
              <a:avLst/>
            </a:prstGeom>
            <a:ln w="12700" cap="flat">
              <a:noFill/>
              <a:miter lim="400000"/>
              <a:headEnd/>
              <a:tailEnd/>
            </a:ln>
            <a:effectLst/>
          </p:spPr>
        </p:pic>
      </p:grpSp>
      <p:grpSp>
        <p:nvGrpSpPr>
          <p:cNvPr id="4874" name="Group 3"/>
          <p:cNvGrpSpPr/>
          <p:nvPr/>
        </p:nvGrpSpPr>
        <p:grpSpPr>
          <a:xfrm>
            <a:off x="2699927" y="1667297"/>
            <a:ext cx="1192000" cy="349214"/>
            <a:chOff x="0" y="-85678"/>
            <a:chExt cx="3178665" cy="931236"/>
          </a:xfrm>
        </p:grpSpPr>
        <p:sp>
          <p:nvSpPr>
            <p:cNvPr id="4869" name="Rounded Rectangle 2"/>
            <p:cNvSpPr/>
            <p:nvPr/>
          </p:nvSpPr>
          <p:spPr>
            <a:xfrm>
              <a:off x="0" y="0"/>
              <a:ext cx="2710468" cy="845558"/>
            </a:xfrm>
            <a:prstGeom prst="roundRect">
              <a:avLst>
                <a:gd name="adj" fmla="val 6529"/>
              </a:avLst>
            </a:prstGeom>
            <a:solidFill>
              <a:srgbClr val="FFFFFF">
                <a:alpha val="80784"/>
              </a:srgbClr>
            </a:solidFill>
            <a:ln w="3175" cap="flat">
              <a:solidFill>
                <a:srgbClr val="FFFFFF"/>
              </a:solidFill>
              <a:prstDash val="solid"/>
              <a:miter lim="800000"/>
            </a:ln>
            <a:effectLst/>
          </p:spPr>
          <p:txBody>
            <a:bodyPr wrap="square" lIns="12191" tIns="12191" rIns="12191" bIns="12191" numCol="1" anchor="ctr">
              <a:noAutofit/>
            </a:bodyPr>
            <a:lstStyle/>
            <a:p>
              <a:pPr hangingPunct="0">
                <a:defRPr sz="32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200" kern="0">
                <a:solidFill>
                  <a:srgbClr val="000000"/>
                </a:solidFill>
                <a:latin typeface="等线" panose="02010600030101010101" charset="-122"/>
                <a:ea typeface="等线" panose="02010600030101010101" charset="-122"/>
                <a:sym typeface="等线" panose="02010600030101010101" charset="-122"/>
              </a:endParaRPr>
            </a:p>
          </p:txBody>
        </p:sp>
        <p:sp>
          <p:nvSpPr>
            <p:cNvPr id="4870" name="文本框 101"/>
            <p:cNvSpPr txBox="1"/>
            <p:nvPr/>
          </p:nvSpPr>
          <p:spPr>
            <a:xfrm>
              <a:off x="279477" y="129157"/>
              <a:ext cx="2899188" cy="685308"/>
            </a:xfrm>
            <a:prstGeom prst="rect">
              <a:avLst/>
            </a:prstGeom>
            <a:noFill/>
            <a:ln w="3175" cap="flat">
              <a:noFill/>
              <a:miter lim="400000"/>
            </a:ln>
            <a:effectLst/>
          </p:spPr>
          <p:txBody>
            <a:bodyPr wrap="square" lIns="24383" tIns="24383" rIns="24383" bIns="24383" numCol="1" anchor="t">
              <a:spAutoFit/>
            </a:bodyPr>
            <a:lstStyle>
              <a:lvl1pPr algn="ctr" defTabSz="1828165">
                <a:lnSpc>
                  <a:spcPct val="100000"/>
                </a:lnSpc>
                <a:defRPr sz="36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defTabSz="685800" hangingPunct="0"/>
              <a:r>
                <a:rPr lang="zh-CN" altLang="en-US" sz="1350" b="1" kern="0" dirty="0" smtClean="0">
                  <a:solidFill>
                    <a:srgbClr val="0D0D0D"/>
                  </a:solidFill>
                </a:rPr>
                <a:t>贸易出口</a:t>
              </a:r>
              <a:endParaRPr sz="1350" b="1" kern="0" dirty="0">
                <a:solidFill>
                  <a:srgbClr val="0D0D0D"/>
                </a:solidFill>
              </a:endParaRPr>
            </a:p>
          </p:txBody>
        </p:sp>
        <p:grpSp>
          <p:nvGrpSpPr>
            <p:cNvPr id="4873" name="组合 24"/>
            <p:cNvGrpSpPr/>
            <p:nvPr/>
          </p:nvGrpSpPr>
          <p:grpSpPr>
            <a:xfrm>
              <a:off x="370497" y="-85678"/>
              <a:ext cx="1004599" cy="917851"/>
              <a:chOff x="0" y="-139396"/>
              <a:chExt cx="1004597" cy="917848"/>
            </a:xfrm>
          </p:grpSpPr>
          <p:sp>
            <p:nvSpPr>
              <p:cNvPr id="4871" name="Circle"/>
              <p:cNvSpPr/>
              <p:nvPr/>
            </p:nvSpPr>
            <p:spPr>
              <a:xfrm>
                <a:off x="0" y="114144"/>
                <a:ext cx="510133" cy="509834"/>
              </a:xfrm>
              <a:prstGeom prst="ellipse">
                <a:avLst/>
              </a:prstGeom>
              <a:solidFill>
                <a:srgbClr val="DF0012"/>
              </a:solidFill>
              <a:ln w="12700" cap="flat">
                <a:noFill/>
                <a:miter lim="400000"/>
              </a:ln>
              <a:effectLst/>
            </p:spPr>
            <p:txBody>
              <a:bodyPr wrap="square" lIns="12191" tIns="12191" rIns="12191" bIns="12191" numCol="1" anchor="ctr">
                <a:noAutofit/>
              </a:bodyPr>
              <a:lstStyle/>
              <a:p>
                <a:pPr algn="ctr" hangingPunct="0">
                  <a:defRPr sz="2800" b="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FFFFFF"/>
                  </a:solidFill>
                  <a:latin typeface="等线" panose="02010600030101010101" charset="-122"/>
                  <a:ea typeface="等线" panose="02010600030101010101" charset="-122"/>
                  <a:sym typeface="等线" panose="02010600030101010101" charset="-122"/>
                </a:endParaRPr>
              </a:p>
            </p:txBody>
          </p:sp>
          <p:sp>
            <p:nvSpPr>
              <p:cNvPr id="4872" name="4"/>
              <p:cNvSpPr txBox="1"/>
              <p:nvPr/>
            </p:nvSpPr>
            <p:spPr>
              <a:xfrm>
                <a:off x="107690" y="-139396"/>
                <a:ext cx="896907" cy="917848"/>
              </a:xfrm>
              <a:prstGeom prst="rect">
                <a:avLst/>
              </a:prstGeom>
              <a:noFill/>
              <a:ln w="3175" cap="flat">
                <a:noFill/>
                <a:miter lim="400000"/>
              </a:ln>
              <a:effectLst/>
            </p:spPr>
            <p:txBody>
              <a:bodyPr wrap="square" lIns="24383" tIns="24383" rIns="24383" bIns="24383" numCol="1" anchor="ctr">
                <a:spAutoFit/>
              </a:bodyPr>
              <a:lstStyle>
                <a:lvl1pPr defTabSz="1828165">
                  <a:defRPr sz="320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lvl1pPr>
              </a:lstStyle>
              <a:p>
                <a:pPr defTabSz="685800" hangingPunct="0">
                  <a:lnSpc>
                    <a:spcPts val="2250"/>
                  </a:lnSpc>
                </a:pPr>
                <a:r>
                  <a:rPr sz="1200" b="1" kern="0"/>
                  <a:t>4</a:t>
                </a:r>
                <a:endParaRPr sz="1200" b="1" kern="0"/>
              </a:p>
            </p:txBody>
          </p:sp>
        </p:grpSp>
      </p:grpSp>
      <p:grpSp>
        <p:nvGrpSpPr>
          <p:cNvPr id="4880" name="Group 46"/>
          <p:cNvGrpSpPr/>
          <p:nvPr/>
        </p:nvGrpSpPr>
        <p:grpSpPr>
          <a:xfrm>
            <a:off x="5216743" y="1445751"/>
            <a:ext cx="1318894" cy="344195"/>
            <a:chOff x="0" y="-39103"/>
            <a:chExt cx="3517048" cy="917850"/>
          </a:xfrm>
        </p:grpSpPr>
        <p:sp>
          <p:nvSpPr>
            <p:cNvPr id="4875" name="Rounded Rectangle 47"/>
            <p:cNvSpPr/>
            <p:nvPr/>
          </p:nvSpPr>
          <p:spPr>
            <a:xfrm>
              <a:off x="0" y="-1"/>
              <a:ext cx="2939092" cy="806795"/>
            </a:xfrm>
            <a:prstGeom prst="roundRect">
              <a:avLst>
                <a:gd name="adj" fmla="val 6529"/>
              </a:avLst>
            </a:prstGeom>
            <a:solidFill>
              <a:srgbClr val="FFFFFF">
                <a:alpha val="80784"/>
              </a:srgbClr>
            </a:solidFill>
            <a:ln w="3175" cap="flat">
              <a:solidFill>
                <a:srgbClr val="FFFFFF"/>
              </a:solidFill>
              <a:prstDash val="solid"/>
              <a:miter lim="800000"/>
            </a:ln>
            <a:effectLst/>
          </p:spPr>
          <p:txBody>
            <a:bodyPr wrap="square" lIns="12191" tIns="12191" rIns="12191" bIns="12191" numCol="1" anchor="ctr">
              <a:noAutofit/>
            </a:bodyPr>
            <a:lstStyle/>
            <a:p>
              <a:pPr hangingPunct="0">
                <a:defRPr sz="32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200" kern="0">
                <a:solidFill>
                  <a:srgbClr val="000000"/>
                </a:solidFill>
                <a:latin typeface="等线" panose="02010600030101010101" charset="-122"/>
                <a:ea typeface="等线" panose="02010600030101010101" charset="-122"/>
                <a:sym typeface="等线" panose="02010600030101010101" charset="-122"/>
              </a:endParaRPr>
            </a:p>
          </p:txBody>
        </p:sp>
        <p:grpSp>
          <p:nvGrpSpPr>
            <p:cNvPr id="4878" name="组合 1"/>
            <p:cNvGrpSpPr/>
            <p:nvPr/>
          </p:nvGrpSpPr>
          <p:grpSpPr>
            <a:xfrm>
              <a:off x="416157" y="-39103"/>
              <a:ext cx="558364" cy="917850"/>
              <a:chOff x="0" y="-136594"/>
              <a:chExt cx="558362" cy="917849"/>
            </a:xfrm>
          </p:grpSpPr>
          <p:sp>
            <p:nvSpPr>
              <p:cNvPr id="4876" name="Circle"/>
              <p:cNvSpPr/>
              <p:nvPr/>
            </p:nvSpPr>
            <p:spPr>
              <a:xfrm>
                <a:off x="0" y="82459"/>
                <a:ext cx="558362" cy="558035"/>
              </a:xfrm>
              <a:prstGeom prst="ellipse">
                <a:avLst/>
              </a:prstGeom>
              <a:solidFill>
                <a:srgbClr val="DF0012"/>
              </a:solidFill>
              <a:ln w="12700" cap="flat">
                <a:noFill/>
                <a:miter lim="400000"/>
              </a:ln>
              <a:effectLst/>
            </p:spPr>
            <p:txBody>
              <a:bodyPr wrap="square" lIns="12191" tIns="12191" rIns="12191" bIns="12191" numCol="1" anchor="ctr">
                <a:noAutofit/>
              </a:bodyPr>
              <a:lstStyle/>
              <a:p>
                <a:pPr algn="ctr" hangingPunct="0">
                  <a:defRPr sz="2800" b="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FFFFFF"/>
                  </a:solidFill>
                  <a:latin typeface="等线" panose="02010600030101010101" charset="-122"/>
                  <a:ea typeface="等线" panose="02010600030101010101" charset="-122"/>
                  <a:sym typeface="等线" panose="02010600030101010101" charset="-122"/>
                </a:endParaRPr>
              </a:p>
            </p:txBody>
          </p:sp>
          <p:sp>
            <p:nvSpPr>
              <p:cNvPr id="4877" name="4"/>
              <p:cNvSpPr txBox="1"/>
              <p:nvPr/>
            </p:nvSpPr>
            <p:spPr>
              <a:xfrm>
                <a:off x="118381" y="-136594"/>
                <a:ext cx="439981" cy="917849"/>
              </a:xfrm>
              <a:prstGeom prst="rect">
                <a:avLst/>
              </a:prstGeom>
              <a:noFill/>
              <a:ln w="3175" cap="flat">
                <a:noFill/>
                <a:miter lim="400000"/>
              </a:ln>
              <a:effectLst/>
            </p:spPr>
            <p:txBody>
              <a:bodyPr wrap="square" lIns="24383" tIns="24383" rIns="24383" bIns="24383" numCol="1" anchor="ctr">
                <a:spAutoFit/>
              </a:bodyPr>
              <a:lstStyle>
                <a:lvl1pPr defTabSz="1828165">
                  <a:defRPr sz="360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lvl1pPr>
              </a:lstStyle>
              <a:p>
                <a:pPr defTabSz="685800" hangingPunct="0">
                  <a:lnSpc>
                    <a:spcPts val="2250"/>
                  </a:lnSpc>
                </a:pPr>
                <a:r>
                  <a:rPr sz="1350" b="1" kern="0"/>
                  <a:t>1</a:t>
                </a:r>
                <a:endParaRPr sz="1350" b="1" kern="0"/>
              </a:p>
            </p:txBody>
          </p:sp>
        </p:grpSp>
        <p:sp>
          <p:nvSpPr>
            <p:cNvPr id="4879" name="文本框 101"/>
            <p:cNvSpPr txBox="1"/>
            <p:nvPr/>
          </p:nvSpPr>
          <p:spPr>
            <a:xfrm>
              <a:off x="617858" y="69051"/>
              <a:ext cx="2899190" cy="623752"/>
            </a:xfrm>
            <a:prstGeom prst="rect">
              <a:avLst/>
            </a:prstGeom>
            <a:noFill/>
            <a:ln w="3175" cap="flat">
              <a:noFill/>
              <a:miter lim="400000"/>
            </a:ln>
            <a:effectLst/>
          </p:spPr>
          <p:txBody>
            <a:bodyPr wrap="square" lIns="24383" tIns="24383" rIns="24383" bIns="24383" numCol="1" anchor="t">
              <a:spAutoFit/>
            </a:bodyPr>
            <a:lstStyle>
              <a:lvl1pPr algn="ctr" defTabSz="1828165">
                <a:lnSpc>
                  <a:spcPct val="100000"/>
                </a:lnSpc>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defTabSz="685800" hangingPunct="0"/>
              <a:r>
                <a:rPr sz="1200" b="1" kern="0" dirty="0" err="1" smtClean="0">
                  <a:solidFill>
                    <a:srgbClr val="0D0D0D"/>
                  </a:solidFill>
                </a:rPr>
                <a:t>多屏</a:t>
              </a:r>
              <a:r>
                <a:rPr lang="zh-CN" altLang="en-US" sz="1200" b="1" kern="0" dirty="0" smtClean="0">
                  <a:solidFill>
                    <a:srgbClr val="0D0D0D"/>
                  </a:solidFill>
                </a:rPr>
                <a:t>数据看板</a:t>
              </a:r>
              <a:endParaRPr sz="1200" b="1" kern="0" dirty="0">
                <a:solidFill>
                  <a:srgbClr val="0D0D0D"/>
                </a:solidFill>
              </a:endParaRPr>
            </a:p>
          </p:txBody>
        </p:sp>
      </p:grpSp>
      <p:grpSp>
        <p:nvGrpSpPr>
          <p:cNvPr id="4886" name="Group 9"/>
          <p:cNvGrpSpPr/>
          <p:nvPr/>
        </p:nvGrpSpPr>
        <p:grpSpPr>
          <a:xfrm>
            <a:off x="7313277" y="1728374"/>
            <a:ext cx="1323934" cy="353111"/>
            <a:chOff x="-1" y="0"/>
            <a:chExt cx="3530489" cy="941627"/>
          </a:xfrm>
        </p:grpSpPr>
        <p:sp>
          <p:nvSpPr>
            <p:cNvPr id="4881" name="Rounded Rectangle 52"/>
            <p:cNvSpPr/>
            <p:nvPr/>
          </p:nvSpPr>
          <p:spPr>
            <a:xfrm>
              <a:off x="-1" y="0"/>
              <a:ext cx="3387582" cy="881888"/>
            </a:xfrm>
            <a:prstGeom prst="roundRect">
              <a:avLst>
                <a:gd name="adj" fmla="val 6529"/>
              </a:avLst>
            </a:prstGeom>
            <a:solidFill>
              <a:srgbClr val="FFFFFF">
                <a:alpha val="80784"/>
              </a:srgbClr>
            </a:solidFill>
            <a:ln w="3175" cap="flat">
              <a:solidFill>
                <a:srgbClr val="FFFFFF"/>
              </a:solidFill>
              <a:prstDash val="solid"/>
              <a:miter lim="800000"/>
            </a:ln>
            <a:effectLst/>
          </p:spPr>
          <p:txBody>
            <a:bodyPr wrap="square" lIns="12191" tIns="12191" rIns="12191" bIns="12191" numCol="1" anchor="ctr">
              <a:noAutofit/>
            </a:bodyPr>
            <a:lstStyle/>
            <a:p>
              <a:pPr hangingPunct="0">
                <a:defRPr sz="32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200" kern="0">
                <a:solidFill>
                  <a:srgbClr val="000000"/>
                </a:solidFill>
                <a:latin typeface="等线" panose="02010600030101010101" charset="-122"/>
                <a:ea typeface="等线" panose="02010600030101010101" charset="-122"/>
                <a:sym typeface="等线" panose="02010600030101010101" charset="-122"/>
              </a:endParaRPr>
            </a:p>
          </p:txBody>
        </p:sp>
        <p:grpSp>
          <p:nvGrpSpPr>
            <p:cNvPr id="4884" name="组合 27"/>
            <p:cNvGrpSpPr/>
            <p:nvPr/>
          </p:nvGrpSpPr>
          <p:grpSpPr>
            <a:xfrm>
              <a:off x="240552" y="23776"/>
              <a:ext cx="780571" cy="917851"/>
              <a:chOff x="0" y="-139396"/>
              <a:chExt cx="780569" cy="917850"/>
            </a:xfrm>
          </p:grpSpPr>
          <p:sp>
            <p:nvSpPr>
              <p:cNvPr id="4882" name="Circle"/>
              <p:cNvSpPr/>
              <p:nvPr/>
            </p:nvSpPr>
            <p:spPr>
              <a:xfrm>
                <a:off x="0" y="96934"/>
                <a:ext cx="553749" cy="553424"/>
              </a:xfrm>
              <a:prstGeom prst="ellipse">
                <a:avLst/>
              </a:prstGeom>
              <a:solidFill>
                <a:srgbClr val="DF0012"/>
              </a:solidFill>
              <a:ln w="12700" cap="flat">
                <a:noFill/>
                <a:miter lim="400000"/>
              </a:ln>
              <a:effectLst/>
            </p:spPr>
            <p:txBody>
              <a:bodyPr wrap="square" lIns="12191" tIns="12191" rIns="12191" bIns="12191" numCol="1" anchor="ctr">
                <a:noAutofit/>
              </a:bodyPr>
              <a:lstStyle/>
              <a:p>
                <a:pPr algn="ctr" hangingPunct="0">
                  <a:defRPr sz="2800" b="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FFFFFF"/>
                  </a:solidFill>
                  <a:latin typeface="等线" panose="02010600030101010101" charset="-122"/>
                  <a:ea typeface="等线" panose="02010600030101010101" charset="-122"/>
                  <a:sym typeface="等线" panose="02010600030101010101" charset="-122"/>
                </a:endParaRPr>
              </a:p>
            </p:txBody>
          </p:sp>
          <p:sp>
            <p:nvSpPr>
              <p:cNvPr id="4883" name="4"/>
              <p:cNvSpPr txBox="1"/>
              <p:nvPr/>
            </p:nvSpPr>
            <p:spPr>
              <a:xfrm>
                <a:off x="105744" y="-139396"/>
                <a:ext cx="674825" cy="917850"/>
              </a:xfrm>
              <a:prstGeom prst="rect">
                <a:avLst/>
              </a:prstGeom>
              <a:noFill/>
              <a:ln w="3175" cap="flat">
                <a:noFill/>
                <a:miter lim="400000"/>
              </a:ln>
              <a:effectLst/>
            </p:spPr>
            <p:txBody>
              <a:bodyPr wrap="square" lIns="24383" tIns="24383" rIns="24383" bIns="24383" numCol="1" anchor="ctr">
                <a:spAutoFit/>
              </a:bodyPr>
              <a:lstStyle>
                <a:lvl1pPr defTabSz="1828165">
                  <a:defRPr sz="320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lvl1pPr>
              </a:lstStyle>
              <a:p>
                <a:pPr defTabSz="685800" hangingPunct="0">
                  <a:lnSpc>
                    <a:spcPts val="2250"/>
                  </a:lnSpc>
                </a:pPr>
                <a:r>
                  <a:rPr sz="1200" b="1" kern="0"/>
                  <a:t>5</a:t>
                </a:r>
                <a:endParaRPr sz="1200" b="1" kern="0"/>
              </a:p>
            </p:txBody>
          </p:sp>
        </p:grpSp>
        <p:sp>
          <p:nvSpPr>
            <p:cNvPr id="4885" name="文本框 101"/>
            <p:cNvSpPr txBox="1"/>
            <p:nvPr/>
          </p:nvSpPr>
          <p:spPr>
            <a:xfrm>
              <a:off x="631300" y="220786"/>
              <a:ext cx="2899188" cy="623753"/>
            </a:xfrm>
            <a:prstGeom prst="rect">
              <a:avLst/>
            </a:prstGeom>
            <a:noFill/>
            <a:ln w="3175" cap="flat">
              <a:noFill/>
              <a:miter lim="400000"/>
            </a:ln>
            <a:effectLst/>
          </p:spPr>
          <p:txBody>
            <a:bodyPr wrap="square" lIns="24383" tIns="24383" rIns="24383" bIns="24383" numCol="1" anchor="t">
              <a:spAutoFit/>
            </a:bodyPr>
            <a:lstStyle>
              <a:lvl1pPr algn="ctr" defTabSz="1828165">
                <a:lnSpc>
                  <a:spcPct val="100000"/>
                </a:lnSpc>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defTabSz="685800" hangingPunct="0"/>
              <a:r>
                <a:rPr lang="zh-CN" altLang="en-US" sz="1200" b="1" kern="0" dirty="0">
                  <a:solidFill>
                    <a:srgbClr val="0D0D0D"/>
                  </a:solidFill>
                </a:rPr>
                <a:t>竞</a:t>
              </a:r>
              <a:r>
                <a:rPr lang="zh-CN" altLang="en-US" sz="1200" b="1" kern="0" dirty="0" smtClean="0">
                  <a:solidFill>
                    <a:srgbClr val="0D0D0D"/>
                  </a:solidFill>
                </a:rPr>
                <a:t>标现场</a:t>
              </a:r>
              <a:endParaRPr sz="1200" b="1" kern="0" dirty="0">
                <a:solidFill>
                  <a:srgbClr val="0D0D0D"/>
                </a:solidFill>
              </a:endParaRPr>
            </a:p>
          </p:txBody>
        </p:sp>
      </p:grpSp>
      <p:grpSp>
        <p:nvGrpSpPr>
          <p:cNvPr id="4892" name="Group 53"/>
          <p:cNvGrpSpPr/>
          <p:nvPr/>
        </p:nvGrpSpPr>
        <p:grpSpPr>
          <a:xfrm>
            <a:off x="7313277" y="2562370"/>
            <a:ext cx="917501" cy="512089"/>
            <a:chOff x="0" y="-90346"/>
            <a:chExt cx="2446667" cy="1365564"/>
          </a:xfrm>
        </p:grpSpPr>
        <p:sp>
          <p:nvSpPr>
            <p:cNvPr id="4887" name="Rounded Rectangle 54"/>
            <p:cNvSpPr/>
            <p:nvPr/>
          </p:nvSpPr>
          <p:spPr>
            <a:xfrm>
              <a:off x="0" y="0"/>
              <a:ext cx="2307846" cy="1125635"/>
            </a:xfrm>
            <a:prstGeom prst="roundRect">
              <a:avLst>
                <a:gd name="adj" fmla="val 6529"/>
              </a:avLst>
            </a:prstGeom>
            <a:solidFill>
              <a:srgbClr val="FFFFFF">
                <a:alpha val="80784"/>
              </a:srgbClr>
            </a:solidFill>
            <a:ln w="3175" cap="flat">
              <a:solidFill>
                <a:srgbClr val="FFFFFF"/>
              </a:solidFill>
              <a:prstDash val="solid"/>
              <a:miter lim="800000"/>
            </a:ln>
            <a:effectLst/>
          </p:spPr>
          <p:txBody>
            <a:bodyPr wrap="square" lIns="12191" tIns="12191" rIns="12191" bIns="12191" numCol="1" anchor="ctr">
              <a:noAutofit/>
            </a:bodyPr>
            <a:lstStyle/>
            <a:p>
              <a:pPr hangingPunct="0">
                <a:defRPr sz="32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200" kern="0">
                <a:solidFill>
                  <a:srgbClr val="000000"/>
                </a:solidFill>
                <a:latin typeface="等线" panose="02010600030101010101" charset="-122"/>
                <a:ea typeface="等线" panose="02010600030101010101" charset="-122"/>
                <a:sym typeface="等线" panose="02010600030101010101" charset="-122"/>
              </a:endParaRPr>
            </a:p>
          </p:txBody>
        </p:sp>
        <p:grpSp>
          <p:nvGrpSpPr>
            <p:cNvPr id="4890" name="组合 27"/>
            <p:cNvGrpSpPr/>
            <p:nvPr/>
          </p:nvGrpSpPr>
          <p:grpSpPr>
            <a:xfrm>
              <a:off x="332078" y="-90346"/>
              <a:ext cx="685936" cy="917849"/>
              <a:chOff x="0" y="-139396"/>
              <a:chExt cx="685934" cy="917848"/>
            </a:xfrm>
          </p:grpSpPr>
          <p:sp>
            <p:nvSpPr>
              <p:cNvPr id="4888" name="Circle"/>
              <p:cNvSpPr/>
              <p:nvPr/>
            </p:nvSpPr>
            <p:spPr>
              <a:xfrm>
                <a:off x="0" y="64222"/>
                <a:ext cx="572375" cy="572036"/>
              </a:xfrm>
              <a:prstGeom prst="ellipse">
                <a:avLst/>
              </a:prstGeom>
              <a:solidFill>
                <a:srgbClr val="DF0012"/>
              </a:solidFill>
              <a:ln w="12700" cap="flat">
                <a:noFill/>
                <a:miter lim="400000"/>
              </a:ln>
              <a:effectLst/>
            </p:spPr>
            <p:txBody>
              <a:bodyPr wrap="square" lIns="12191" tIns="12191" rIns="12191" bIns="12191" numCol="1" anchor="ctr">
                <a:noAutofit/>
              </a:bodyPr>
              <a:lstStyle/>
              <a:p>
                <a:pPr algn="ctr" hangingPunct="0">
                  <a:defRPr sz="2800" b="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FFFFFF"/>
                  </a:solidFill>
                  <a:latin typeface="等线" panose="02010600030101010101" charset="-122"/>
                  <a:ea typeface="等线" panose="02010600030101010101" charset="-122"/>
                  <a:sym typeface="等线" panose="02010600030101010101" charset="-122"/>
                </a:endParaRPr>
              </a:p>
            </p:txBody>
          </p:sp>
          <p:sp>
            <p:nvSpPr>
              <p:cNvPr id="4889" name="4"/>
              <p:cNvSpPr txBox="1"/>
              <p:nvPr/>
            </p:nvSpPr>
            <p:spPr>
              <a:xfrm>
                <a:off x="138821" y="-139396"/>
                <a:ext cx="547113" cy="917848"/>
              </a:xfrm>
              <a:prstGeom prst="rect">
                <a:avLst/>
              </a:prstGeom>
              <a:noFill/>
              <a:ln w="3175" cap="flat">
                <a:noFill/>
                <a:miter lim="400000"/>
              </a:ln>
              <a:effectLst/>
            </p:spPr>
            <p:txBody>
              <a:bodyPr wrap="square" lIns="24383" tIns="24383" rIns="24383" bIns="24383" numCol="1" anchor="ctr">
                <a:spAutoFit/>
              </a:bodyPr>
              <a:lstStyle>
                <a:lvl1pPr defTabSz="1828165">
                  <a:defRPr sz="320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lvl1pPr>
              </a:lstStyle>
              <a:p>
                <a:pPr defTabSz="685800" hangingPunct="0">
                  <a:lnSpc>
                    <a:spcPts val="2250"/>
                  </a:lnSpc>
                </a:pPr>
                <a:r>
                  <a:rPr sz="1200" b="1" kern="0"/>
                  <a:t>6</a:t>
                </a:r>
                <a:endParaRPr sz="1200" b="1" kern="0"/>
              </a:p>
            </p:txBody>
          </p:sp>
        </p:grpSp>
        <p:sp>
          <p:nvSpPr>
            <p:cNvPr id="4891" name="文本框 101"/>
            <p:cNvSpPr txBox="1"/>
            <p:nvPr/>
          </p:nvSpPr>
          <p:spPr>
            <a:xfrm>
              <a:off x="1043274" y="159026"/>
              <a:ext cx="1403393" cy="1116192"/>
            </a:xfrm>
            <a:prstGeom prst="rect">
              <a:avLst/>
            </a:prstGeom>
            <a:noFill/>
            <a:ln w="3175" cap="flat">
              <a:noFill/>
              <a:miter lim="400000"/>
            </a:ln>
            <a:effectLst/>
          </p:spPr>
          <p:txBody>
            <a:bodyPr wrap="square" lIns="24383" tIns="24383" rIns="24383" bIns="24383" numCol="1" anchor="t">
              <a:spAutoFit/>
            </a:bodyPr>
            <a:lstStyle>
              <a:lvl1pPr defTabSz="1828165">
                <a:lnSpc>
                  <a:spcPct val="100000"/>
                </a:lnSpc>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defTabSz="685800" hangingPunct="0"/>
              <a:r>
                <a:rPr sz="1200" b="1" kern="0" dirty="0" smtClean="0">
                  <a:solidFill>
                    <a:srgbClr val="0D0D0D"/>
                  </a:solidFill>
                </a:rPr>
                <a:t>ARE</a:t>
              </a:r>
              <a:r>
                <a:rPr lang="zh-CN" altLang="en-US" sz="1200" b="1" kern="0" dirty="0" smtClean="0">
                  <a:solidFill>
                    <a:srgbClr val="0D0D0D"/>
                  </a:solidFill>
                </a:rPr>
                <a:t>虚拟现实</a:t>
              </a:r>
              <a:endParaRPr sz="1200" b="1" kern="0" dirty="0">
                <a:solidFill>
                  <a:srgbClr val="0D0D0D"/>
                </a:solidFill>
              </a:endParaRPr>
            </a:p>
          </p:txBody>
        </p:sp>
      </p:grpSp>
      <p:grpSp>
        <p:nvGrpSpPr>
          <p:cNvPr id="4899" name="Group 59"/>
          <p:cNvGrpSpPr/>
          <p:nvPr/>
        </p:nvGrpSpPr>
        <p:grpSpPr>
          <a:xfrm>
            <a:off x="5068855" y="2705926"/>
            <a:ext cx="3109865" cy="1483502"/>
            <a:chOff x="-1" y="0"/>
            <a:chExt cx="8292972" cy="3956005"/>
          </a:xfrm>
        </p:grpSpPr>
        <p:sp>
          <p:nvSpPr>
            <p:cNvPr id="4893" name="Rounded Rectangle 60"/>
            <p:cNvSpPr/>
            <p:nvPr/>
          </p:nvSpPr>
          <p:spPr>
            <a:xfrm>
              <a:off x="-1" y="0"/>
              <a:ext cx="4032195" cy="1087040"/>
            </a:xfrm>
            <a:prstGeom prst="roundRect">
              <a:avLst>
                <a:gd name="adj" fmla="val 6529"/>
              </a:avLst>
            </a:prstGeom>
            <a:solidFill>
              <a:srgbClr val="FFFFFF">
                <a:alpha val="80784"/>
              </a:srgbClr>
            </a:solidFill>
            <a:ln w="3175" cap="flat">
              <a:solidFill>
                <a:srgbClr val="FFFFFF"/>
              </a:solidFill>
              <a:prstDash val="solid"/>
              <a:miter lim="800000"/>
            </a:ln>
            <a:effectLst/>
          </p:spPr>
          <p:txBody>
            <a:bodyPr wrap="square" lIns="12191" tIns="12191" rIns="12191" bIns="12191" numCol="1" anchor="ctr">
              <a:noAutofit/>
            </a:bodyPr>
            <a:lstStyle/>
            <a:p>
              <a:pPr hangingPunct="0">
                <a:defRPr sz="32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200" kern="0">
                <a:solidFill>
                  <a:srgbClr val="000000"/>
                </a:solidFill>
                <a:latin typeface="等线" panose="02010600030101010101" charset="-122"/>
                <a:ea typeface="等线" panose="02010600030101010101" charset="-122"/>
                <a:sym typeface="等线" panose="02010600030101010101" charset="-122"/>
              </a:endParaRPr>
            </a:p>
          </p:txBody>
        </p:sp>
        <p:grpSp>
          <p:nvGrpSpPr>
            <p:cNvPr id="4896" name="组合 27"/>
            <p:cNvGrpSpPr/>
            <p:nvPr/>
          </p:nvGrpSpPr>
          <p:grpSpPr>
            <a:xfrm>
              <a:off x="293582" y="45252"/>
              <a:ext cx="861171" cy="917853"/>
              <a:chOff x="0" y="-139399"/>
              <a:chExt cx="861170" cy="917852"/>
            </a:xfrm>
          </p:grpSpPr>
          <p:sp>
            <p:nvSpPr>
              <p:cNvPr id="4894" name="Circle"/>
              <p:cNvSpPr/>
              <p:nvPr/>
            </p:nvSpPr>
            <p:spPr>
              <a:xfrm>
                <a:off x="0" y="51668"/>
                <a:ext cx="610870" cy="610512"/>
              </a:xfrm>
              <a:prstGeom prst="ellipse">
                <a:avLst/>
              </a:prstGeom>
              <a:solidFill>
                <a:srgbClr val="DF0012"/>
              </a:solidFill>
              <a:ln w="12700" cap="flat">
                <a:noFill/>
                <a:miter lim="400000"/>
              </a:ln>
              <a:effectLst/>
            </p:spPr>
            <p:txBody>
              <a:bodyPr wrap="square" lIns="12191" tIns="12191" rIns="12191" bIns="12191" numCol="1" anchor="ctr">
                <a:noAutofit/>
              </a:bodyPr>
              <a:lstStyle/>
              <a:p>
                <a:pPr algn="ctr" hangingPunct="0">
                  <a:defRPr sz="2800" b="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FFFFFF"/>
                  </a:solidFill>
                  <a:latin typeface="等线" panose="02010600030101010101" charset="-122"/>
                  <a:ea typeface="等线" panose="02010600030101010101" charset="-122"/>
                  <a:sym typeface="等线" panose="02010600030101010101" charset="-122"/>
                </a:endParaRPr>
              </a:p>
            </p:txBody>
          </p:sp>
          <p:sp>
            <p:nvSpPr>
              <p:cNvPr id="4895" name="4"/>
              <p:cNvSpPr txBox="1"/>
              <p:nvPr/>
            </p:nvSpPr>
            <p:spPr>
              <a:xfrm>
                <a:off x="181595" y="-139399"/>
                <a:ext cx="679575" cy="917852"/>
              </a:xfrm>
              <a:prstGeom prst="rect">
                <a:avLst/>
              </a:prstGeom>
              <a:noFill/>
              <a:ln w="3175" cap="flat">
                <a:noFill/>
                <a:miter lim="400000"/>
              </a:ln>
              <a:effectLst/>
            </p:spPr>
            <p:txBody>
              <a:bodyPr wrap="square" lIns="24383" tIns="24383" rIns="24383" bIns="24383" numCol="1" anchor="ctr">
                <a:spAutoFit/>
              </a:bodyPr>
              <a:lstStyle>
                <a:lvl1pPr defTabSz="1828165">
                  <a:defRPr sz="320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lvl1pPr>
              </a:lstStyle>
              <a:p>
                <a:pPr defTabSz="685800" hangingPunct="0">
                  <a:lnSpc>
                    <a:spcPts val="2250"/>
                  </a:lnSpc>
                </a:pPr>
                <a:r>
                  <a:rPr sz="1200" b="1" kern="0"/>
                  <a:t>7</a:t>
                </a:r>
                <a:endParaRPr sz="1200" b="1" kern="0"/>
              </a:p>
            </p:txBody>
          </p:sp>
        </p:grpSp>
        <p:sp>
          <p:nvSpPr>
            <p:cNvPr id="4897" name="文本框 101"/>
            <p:cNvSpPr txBox="1"/>
            <p:nvPr/>
          </p:nvSpPr>
          <p:spPr>
            <a:xfrm>
              <a:off x="1143879" y="103461"/>
              <a:ext cx="2899189" cy="623755"/>
            </a:xfrm>
            <a:prstGeom prst="rect">
              <a:avLst/>
            </a:prstGeom>
            <a:noFill/>
            <a:ln w="3175" cap="flat">
              <a:noFill/>
              <a:miter lim="400000"/>
            </a:ln>
            <a:effectLst/>
          </p:spPr>
          <p:txBody>
            <a:bodyPr wrap="square" lIns="24383" tIns="24383" rIns="24383" bIns="24383" numCol="1" anchor="t">
              <a:spAutoFit/>
            </a:bodyPr>
            <a:lstStyle/>
            <a:p>
              <a:pPr hangingPunct="0">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200" b="1" kern="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竟单现场</a:t>
              </a:r>
              <a:endParaRPr sz="1200" b="1" kern="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98" name="Rounded Rectangle 60"/>
            <p:cNvSpPr/>
            <p:nvPr/>
          </p:nvSpPr>
          <p:spPr>
            <a:xfrm>
              <a:off x="4914757" y="2868964"/>
              <a:ext cx="3378214" cy="1087041"/>
            </a:xfrm>
            <a:prstGeom prst="roundRect">
              <a:avLst>
                <a:gd name="adj" fmla="val 6529"/>
              </a:avLst>
            </a:prstGeom>
            <a:solidFill>
              <a:srgbClr val="FFFFFF">
                <a:alpha val="80784"/>
              </a:srgbClr>
            </a:solidFill>
            <a:ln w="3175" cap="flat">
              <a:solidFill>
                <a:srgbClr val="FFFFFF"/>
              </a:solidFill>
              <a:prstDash val="solid"/>
              <a:miter lim="800000"/>
            </a:ln>
            <a:effectLst/>
          </p:spPr>
          <p:txBody>
            <a:bodyPr wrap="square" lIns="12191" tIns="12191" rIns="12191" bIns="12191" numCol="1" anchor="ctr">
              <a:noAutofit/>
            </a:bodyPr>
            <a:lstStyle/>
            <a:p>
              <a:pPr hangingPunct="0">
                <a:defRPr sz="32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200" kern="0">
                <a:solidFill>
                  <a:srgbClr val="000000"/>
                </a:solidFill>
                <a:latin typeface="等线" panose="02010600030101010101" charset="-122"/>
                <a:ea typeface="等线" panose="02010600030101010101" charset="-122"/>
                <a:sym typeface="等线" panose="02010600030101010101" charset="-122"/>
              </a:endParaRPr>
            </a:p>
          </p:txBody>
        </p:sp>
      </p:grpSp>
      <p:grpSp>
        <p:nvGrpSpPr>
          <p:cNvPr id="4902" name="成组"/>
          <p:cNvGrpSpPr/>
          <p:nvPr/>
        </p:nvGrpSpPr>
        <p:grpSpPr>
          <a:xfrm>
            <a:off x="2742498" y="3434157"/>
            <a:ext cx="2099353" cy="443897"/>
            <a:chOff x="0" y="-89319"/>
            <a:chExt cx="5598273" cy="1183723"/>
          </a:xfrm>
        </p:grpSpPr>
        <p:sp>
          <p:nvSpPr>
            <p:cNvPr id="4900" name="Rounded Rectangle 41"/>
            <p:cNvSpPr/>
            <p:nvPr/>
          </p:nvSpPr>
          <p:spPr>
            <a:xfrm>
              <a:off x="0" y="0"/>
              <a:ext cx="4922940" cy="1094404"/>
            </a:xfrm>
            <a:prstGeom prst="roundRect">
              <a:avLst>
                <a:gd name="adj" fmla="val 6529"/>
              </a:avLst>
            </a:prstGeom>
            <a:solidFill>
              <a:srgbClr val="FFFFFF">
                <a:alpha val="80784"/>
              </a:srgbClr>
            </a:solidFill>
            <a:ln w="3175" cap="flat">
              <a:solidFill>
                <a:srgbClr val="FFFFFF"/>
              </a:solidFill>
              <a:prstDash val="solid"/>
              <a:miter lim="800000"/>
            </a:ln>
            <a:effectLst/>
          </p:spPr>
          <p:txBody>
            <a:bodyPr wrap="square" lIns="12191" tIns="12191" rIns="12191" bIns="12191" numCol="1" anchor="ctr">
              <a:noAutofit/>
            </a:bodyPr>
            <a:lstStyle/>
            <a:p>
              <a:pPr hangingPunct="0">
                <a:defRPr sz="3200" b="0">
                  <a:solidFill>
                    <a:srgbClr val="000000"/>
                  </a:solidFill>
                  <a:latin typeface="等线" panose="02010600030101010101" charset="-122"/>
                  <a:ea typeface="等线" panose="02010600030101010101" charset="-122"/>
                  <a:cs typeface="等线" panose="02010600030101010101" charset="-122"/>
                  <a:sym typeface="等线" panose="02010600030101010101" charset="-122"/>
                </a:defRPr>
              </a:pPr>
              <a:endParaRPr sz="1200" kern="0">
                <a:solidFill>
                  <a:srgbClr val="000000"/>
                </a:solidFill>
                <a:latin typeface="等线" panose="02010600030101010101" charset="-122"/>
                <a:ea typeface="等线" panose="02010600030101010101" charset="-122"/>
                <a:sym typeface="等线" panose="02010600030101010101" charset="-122"/>
              </a:endParaRPr>
            </a:p>
          </p:txBody>
        </p:sp>
        <p:sp>
          <p:nvSpPr>
            <p:cNvPr id="4901" name="文本框 101"/>
            <p:cNvSpPr txBox="1"/>
            <p:nvPr/>
          </p:nvSpPr>
          <p:spPr>
            <a:xfrm>
              <a:off x="1030093" y="-89319"/>
              <a:ext cx="4568180" cy="1116195"/>
            </a:xfrm>
            <a:prstGeom prst="rect">
              <a:avLst/>
            </a:prstGeom>
            <a:noFill/>
            <a:ln w="3175" cap="flat">
              <a:noFill/>
              <a:miter lim="400000"/>
            </a:ln>
            <a:effectLst/>
          </p:spPr>
          <p:txBody>
            <a:bodyPr wrap="square" lIns="24383" tIns="24383" rIns="24383" bIns="24383" numCol="1" anchor="t">
              <a:spAutoFit/>
            </a:bodyPr>
            <a:lstStyle/>
            <a:p>
              <a:pPr hangingPunct="0">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200" b="1" kern="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人工智能</a:t>
              </a:r>
              <a:endParaRPr lang="en-US" altLang="zh-CN" sz="1200" b="1" kern="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endParaRPr>
            </a:p>
            <a:p>
              <a:pPr hangingPunct="0">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lang="zh-CN" altLang="en-US" sz="1200" b="1" kern="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智能云助教</a:t>
              </a:r>
              <a:endParaRPr lang="en-US" altLang="zh-CN" sz="1200" b="1" kern="0" dirty="0" smtClean="0">
                <a:solidFill>
                  <a:srgbClr val="0D0D0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903" name="文本框 101"/>
          <p:cNvSpPr txBox="1"/>
          <p:nvPr/>
        </p:nvSpPr>
        <p:spPr>
          <a:xfrm>
            <a:off x="7126157" y="3744673"/>
            <a:ext cx="1239684" cy="418574"/>
          </a:xfrm>
          <a:prstGeom prst="rect">
            <a:avLst/>
          </a:prstGeom>
          <a:ln w="3175">
            <a:miter lim="400000"/>
          </a:ln>
        </p:spPr>
        <p:txBody>
          <a:bodyPr lIns="24383" tIns="24383" rIns="24383" bIns="24383">
            <a:spAutoFit/>
          </a:bodyPr>
          <a:lstStyle/>
          <a:p>
            <a:pPr algn="ctr" hangingPunct="0">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sz="1200" b="1" kern="0" dirty="0" err="1">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一机双屏</a:t>
            </a:r>
            <a:endParaRPr sz="1200" b="1" kern="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endParaRPr>
          </a:p>
          <a:p>
            <a:pPr algn="ctr" hangingPunct="0">
              <a:defRPr sz="3200">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sz="1200" b="1" kern="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a:t>
            </a:r>
            <a:r>
              <a:rPr sz="1200" b="1" kern="0" dirty="0" err="1">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经营+决策</a:t>
            </a:r>
            <a:r>
              <a:rPr sz="1200" b="1" kern="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rPr>
              <a:t>）</a:t>
            </a:r>
            <a:endParaRPr sz="1200" b="1" kern="0" dirty="0">
              <a:solidFill>
                <a:srgbClr val="0D0D0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04" name="三角形"/>
          <p:cNvSpPr/>
          <p:nvPr/>
        </p:nvSpPr>
        <p:spPr>
          <a:xfrm>
            <a:off x="-22029" y="-26939"/>
            <a:ext cx="3788714" cy="51973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0096FF">
              <a:alpha val="91427"/>
            </a:srgbClr>
          </a:solidFill>
          <a:ln w="12700">
            <a:miter lim="400000"/>
          </a:ln>
        </p:spPr>
        <p:txBody>
          <a:bodyPr lIns="12191" tIns="12191" rIns="12191" bIns="12191" anchor="ctr"/>
          <a:lstStyle/>
          <a:p>
            <a:pPr defTabSz="869315" hangingPunct="0">
              <a:lnSpc>
                <a:spcPts val="2250"/>
              </a:lnSpc>
              <a:defRPr>
                <a:latin typeface="+mn-lt"/>
                <a:ea typeface="+mn-ea"/>
                <a:cs typeface="+mn-cs"/>
                <a:sym typeface="Calibri" panose="020F0502020204030204"/>
              </a:defRPr>
            </a:pPr>
            <a:endParaRPr sz="1575" b="1" kern="0">
              <a:solidFill>
                <a:srgbClr val="0D0D0D"/>
              </a:solidFill>
              <a:latin typeface="Calibri" panose="020F0502020204030204"/>
              <a:cs typeface="Calibri" panose="020F0502020204030204"/>
              <a:sym typeface="Calibri" panose="020F0502020204030204"/>
            </a:endParaRPr>
          </a:p>
        </p:txBody>
      </p:sp>
      <p:sp>
        <p:nvSpPr>
          <p:cNvPr id="4905" name="环境智慧Smart classroom ：教学内容+教学方法+教育技术融合"/>
          <p:cNvSpPr txBox="1"/>
          <p:nvPr/>
        </p:nvSpPr>
        <p:spPr>
          <a:xfrm>
            <a:off x="90394" y="2801162"/>
            <a:ext cx="2638304" cy="1625597"/>
          </a:xfrm>
          <a:prstGeom prst="rect">
            <a:avLst/>
          </a:prstGeom>
          <a:ln w="3175">
            <a:miter lim="400000"/>
          </a:ln>
        </p:spPr>
        <p:txBody>
          <a:bodyPr lIns="12191" tIns="12191" rIns="12191" bIns="12191" anchor="ctr">
            <a:normAutofit fontScale="40000" lnSpcReduction="20000"/>
          </a:bodyPr>
          <a:lstStyle/>
          <a:p>
            <a:pPr defTabSz="488950" hangingPunct="0">
              <a:spcBef>
                <a:spcPts val="225"/>
              </a:spcBef>
              <a:defRPr sz="48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b="1" kern="0" dirty="0" err="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环境智慧</a:t>
            </a:r>
            <a:endParaRPr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488950" hangingPunct="0">
              <a:spcBef>
                <a:spcPts val="225"/>
              </a:spcBef>
              <a:defRPr sz="48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Wise Classroom </a:t>
            </a:r>
            <a:endParaRPr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488950" hangingPunct="0">
              <a:lnSpc>
                <a:spcPts val="1575"/>
              </a:lnSpc>
              <a:spcBef>
                <a:spcPts val="300"/>
              </a:spcBef>
              <a:defRPr sz="48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488950" hangingPunct="0">
              <a:spcBef>
                <a:spcPts val="340"/>
              </a:spcBef>
              <a:defRPr sz="48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b="1" kern="0" dirty="0" err="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教学内容+教学方法</a:t>
            </a:r>
            <a:r>
              <a:rPr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a:t>
            </a:r>
            <a:endParaRPr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a:p>
            <a:pPr defTabSz="488950" hangingPunct="0">
              <a:spcBef>
                <a:spcPts val="340"/>
              </a:spcBef>
              <a:defRPr sz="48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r>
              <a:rPr b="1" kern="0" dirty="0" err="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教育技术融合</a:t>
            </a:r>
            <a:endParaRPr b="1"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908" name="组合 1"/>
          <p:cNvGrpSpPr/>
          <p:nvPr/>
        </p:nvGrpSpPr>
        <p:grpSpPr>
          <a:xfrm>
            <a:off x="2884063" y="3479930"/>
            <a:ext cx="291734" cy="344195"/>
            <a:chOff x="0" y="-139395"/>
            <a:chExt cx="777955" cy="917850"/>
          </a:xfrm>
        </p:grpSpPr>
        <p:sp>
          <p:nvSpPr>
            <p:cNvPr id="4906" name="Circle"/>
            <p:cNvSpPr/>
            <p:nvPr/>
          </p:nvSpPr>
          <p:spPr>
            <a:xfrm>
              <a:off x="0" y="80291"/>
              <a:ext cx="609673" cy="609314"/>
            </a:xfrm>
            <a:prstGeom prst="ellipse">
              <a:avLst/>
            </a:prstGeom>
            <a:solidFill>
              <a:srgbClr val="DF0012"/>
            </a:solidFill>
            <a:ln w="12700" cap="flat">
              <a:noFill/>
              <a:miter lim="400000"/>
            </a:ln>
            <a:effectLst/>
          </p:spPr>
          <p:txBody>
            <a:bodyPr wrap="square" lIns="12191" tIns="12191" rIns="12191" bIns="12191" numCol="1" anchor="ctr">
              <a:noAutofit/>
            </a:bodyPr>
            <a:lstStyle/>
            <a:p>
              <a:pPr algn="ctr" hangingPunct="0">
                <a:defRPr sz="2800" b="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FFFFFF"/>
                </a:solidFill>
                <a:latin typeface="等线" panose="02010600030101010101" charset="-122"/>
                <a:ea typeface="等线" panose="02010600030101010101" charset="-122"/>
                <a:sym typeface="等线" panose="02010600030101010101" charset="-122"/>
              </a:endParaRPr>
            </a:p>
          </p:txBody>
        </p:sp>
        <p:sp>
          <p:nvSpPr>
            <p:cNvPr id="4907" name="4"/>
            <p:cNvSpPr txBox="1"/>
            <p:nvPr/>
          </p:nvSpPr>
          <p:spPr>
            <a:xfrm>
              <a:off x="142866" y="-139395"/>
              <a:ext cx="635089" cy="917850"/>
            </a:xfrm>
            <a:prstGeom prst="rect">
              <a:avLst/>
            </a:prstGeom>
            <a:noFill/>
            <a:ln w="3175" cap="flat">
              <a:noFill/>
              <a:miter lim="400000"/>
            </a:ln>
            <a:effectLst/>
          </p:spPr>
          <p:txBody>
            <a:bodyPr wrap="square" lIns="24383" tIns="24383" rIns="24383" bIns="24383" numCol="1" anchor="ctr">
              <a:spAutoFit/>
            </a:bodyPr>
            <a:lstStyle>
              <a:lvl1pPr defTabSz="1828165">
                <a:defRPr sz="320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lvl1pPr>
            </a:lstStyle>
            <a:p>
              <a:pPr defTabSz="685800" hangingPunct="0">
                <a:lnSpc>
                  <a:spcPts val="2250"/>
                </a:lnSpc>
              </a:pPr>
              <a:r>
                <a:rPr sz="1200" b="1" kern="0"/>
                <a:t>3</a:t>
              </a:r>
              <a:endParaRPr sz="1200" b="1" kern="0"/>
            </a:p>
          </p:txBody>
        </p:sp>
      </p:grpSp>
      <p:pic>
        <p:nvPicPr>
          <p:cNvPr id="4909" name="图片 9" descr="图片 9"/>
          <p:cNvPicPr>
            <a:picLocks noChangeAspect="1"/>
          </p:cNvPicPr>
          <p:nvPr/>
        </p:nvPicPr>
        <p:blipFill>
          <a:blip r:embed="rId5"/>
          <a:stretch>
            <a:fillRect/>
          </a:stretch>
        </p:blipFill>
        <p:spPr>
          <a:xfrm>
            <a:off x="8420028" y="329530"/>
            <a:ext cx="406876" cy="252984"/>
          </a:xfrm>
          <a:prstGeom prst="rect">
            <a:avLst/>
          </a:prstGeom>
          <a:ln w="12700">
            <a:miter lim="400000"/>
            <a:headEnd/>
            <a:tailEnd/>
          </a:ln>
        </p:spPr>
      </p:pic>
      <p:sp>
        <p:nvSpPr>
          <p:cNvPr id="4910" name="Circle"/>
          <p:cNvSpPr/>
          <p:nvPr/>
        </p:nvSpPr>
        <p:spPr>
          <a:xfrm>
            <a:off x="7004478" y="3881043"/>
            <a:ext cx="229076" cy="228942"/>
          </a:xfrm>
          <a:prstGeom prst="ellipse">
            <a:avLst/>
          </a:prstGeom>
          <a:solidFill>
            <a:srgbClr val="DF0012"/>
          </a:solidFill>
          <a:ln w="12700">
            <a:miter lim="400000"/>
          </a:ln>
        </p:spPr>
        <p:txBody>
          <a:bodyPr lIns="12191" tIns="12191" rIns="12191" bIns="12191" anchor="ctr"/>
          <a:lstStyle/>
          <a:p>
            <a:pPr algn="ctr" hangingPunct="0">
              <a:defRPr sz="2800" b="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pPr>
            <a:endParaRPr sz="1050" kern="0">
              <a:solidFill>
                <a:srgbClr val="FFFFFF"/>
              </a:solidFill>
              <a:latin typeface="等线" panose="02010600030101010101" charset="-122"/>
              <a:ea typeface="等线" panose="02010600030101010101" charset="-122"/>
              <a:sym typeface="等线" panose="02010600030101010101" charset="-122"/>
            </a:endParaRPr>
          </a:p>
        </p:txBody>
      </p:sp>
      <p:sp>
        <p:nvSpPr>
          <p:cNvPr id="4911" name="4"/>
          <p:cNvSpPr txBox="1"/>
          <p:nvPr/>
        </p:nvSpPr>
        <p:spPr>
          <a:xfrm>
            <a:off x="7056264" y="3811272"/>
            <a:ext cx="236436" cy="344195"/>
          </a:xfrm>
          <a:prstGeom prst="rect">
            <a:avLst/>
          </a:prstGeom>
          <a:ln w="3175">
            <a:miter lim="400000"/>
          </a:ln>
        </p:spPr>
        <p:txBody>
          <a:bodyPr lIns="24383" tIns="24383" rIns="24383" bIns="24383" anchor="ctr">
            <a:spAutoFit/>
          </a:bodyPr>
          <a:lstStyle>
            <a:lvl1pPr defTabSz="1828165">
              <a:defRPr sz="3200">
                <a:solidFill>
                  <a:srgbClr val="FFFFFF"/>
                </a:solidFill>
                <a:latin typeface="等线" panose="02010600030101010101" charset="-122"/>
                <a:ea typeface="等线" panose="02010600030101010101" charset="-122"/>
                <a:cs typeface="等线" panose="02010600030101010101" charset="-122"/>
                <a:sym typeface="等线" panose="02010600030101010101" charset="-122"/>
              </a:defRPr>
            </a:lvl1pPr>
          </a:lstStyle>
          <a:p>
            <a:pPr defTabSz="685800" hangingPunct="0">
              <a:lnSpc>
                <a:spcPts val="2250"/>
              </a:lnSpc>
            </a:pPr>
            <a:r>
              <a:rPr sz="1200" b="1" kern="0"/>
              <a:t>2</a:t>
            </a:r>
            <a:endParaRPr sz="1200" b="1" kern="0"/>
          </a:p>
        </p:txBody>
      </p:sp>
      <p:pic>
        <p:nvPicPr>
          <p:cNvPr id="52" name="图片 51"/>
          <p:cNvPicPr>
            <a:picLocks noChangeAspect="1"/>
          </p:cNvPicPr>
          <p:nvPr/>
        </p:nvPicPr>
        <p:blipFill>
          <a:blip r:embed="rId6"/>
          <a:stretch>
            <a:fillRect/>
          </a:stretch>
        </p:blipFill>
        <p:spPr>
          <a:xfrm>
            <a:off x="4768979" y="3115523"/>
            <a:ext cx="1951601" cy="1073905"/>
          </a:xfrm>
          <a:prstGeom prst="rect">
            <a:avLst/>
          </a:prstGeom>
          <a:ln>
            <a:solidFill>
              <a:schemeClr val="accent1"/>
            </a:solidFill>
          </a:ln>
        </p:spPr>
      </p:pic>
      <p:sp>
        <p:nvSpPr>
          <p:cNvPr id="54" name="文本框 53"/>
          <p:cNvSpPr txBox="1"/>
          <p:nvPr/>
        </p:nvSpPr>
        <p:spPr>
          <a:xfrm>
            <a:off x="237509" y="282661"/>
            <a:ext cx="2520280" cy="369332"/>
          </a:xfrm>
          <a:prstGeom prst="rect">
            <a:avLst/>
          </a:prstGeom>
          <a:noFill/>
        </p:spPr>
        <p:txBody>
          <a:bodyPr wrap="square" rtlCol="0">
            <a:spAutoFit/>
          </a:bodyPr>
          <a:lstStyle/>
          <a:p>
            <a:r>
              <a:rPr lang="zh-CN" altLang="en-US" dirty="0">
                <a:solidFill>
                  <a:srgbClr val="FF0000"/>
                </a:solidFill>
              </a:rPr>
              <a:t>未来的教学场景</a:t>
            </a:r>
            <a:endParaRPr lang="zh-CN" altLang="en-US" dirty="0">
              <a:solidFill>
                <a:srgbClr val="FF0000"/>
              </a:solidFill>
            </a:endParaRPr>
          </a:p>
        </p:txBody>
      </p:sp>
    </p:spTree>
  </p:cSld>
  <p:clrMapOvr>
    <a:masterClrMapping/>
  </p:clrMapOvr>
  <p:transition spd="med"/>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indefinite" fill="hold"/>
                                        <p:tgtEl>
                                          <p:spTgt spid="4904"/>
                                        </p:tgtEl>
                                        <p:attrNameLst>
                                          <p:attrName>style.visibility</p:attrName>
                                        </p:attrNameLst>
                                      </p:cBhvr>
                                      <p:to>
                                        <p:strVal val="visible"/>
                                      </p:to>
                                    </p:set>
                                    <p:anim calcmode="lin" valueType="num">
                                      <p:cBhvr>
                                        <p:cTn id="7" dur="1000" fill="hold"/>
                                        <p:tgtEl>
                                          <p:spTgt spid="4904"/>
                                        </p:tgtEl>
                                        <p:attrNameLst>
                                          <p:attrName>ppt_x</p:attrName>
                                        </p:attrNameLst>
                                      </p:cBhvr>
                                      <p:tavLst>
                                        <p:tav tm="0">
                                          <p:val>
                                            <p:strVal val="0-#ppt_w/2"/>
                                          </p:val>
                                        </p:tav>
                                        <p:tav tm="100000">
                                          <p:val>
                                            <p:strVal val="#ppt_x"/>
                                          </p:val>
                                        </p:tav>
                                      </p:tavLst>
                                    </p:anim>
                                    <p:anim calcmode="lin" valueType="num">
                                      <p:cBhvr>
                                        <p:cTn id="8" dur="1000" fill="hold"/>
                                        <p:tgtEl>
                                          <p:spTgt spid="49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grpId="0" nodeType="clickEffect">
                                  <p:stCondLst>
                                    <p:cond delay="0"/>
                                  </p:stCondLst>
                                  <p:childTnLst>
                                    <p:set>
                                      <p:cBhvr>
                                        <p:cTn id="12" dur="indefinite" fill="hold"/>
                                        <p:tgtEl>
                                          <p:spTgt spid="4905"/>
                                        </p:tgtEl>
                                        <p:attrNameLst>
                                          <p:attrName>style.visibility</p:attrName>
                                        </p:attrNameLst>
                                      </p:cBhvr>
                                      <p:to>
                                        <p:strVal val="visible"/>
                                      </p:to>
                                    </p:set>
                                    <p:animEffect transition="in" filter="box(out)">
                                      <p:cBhvr>
                                        <p:cTn id="13" dur="1000"/>
                                        <p:tgtEl>
                                          <p:spTgt spid="4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04" grpId="0" bldLvl="0" animBg="1" advAuto="0"/>
      <p:bldP spid="4905"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a:spLocks noChangeArrowheads="1"/>
          </p:cNvSpPr>
          <p:nvPr/>
        </p:nvSpPr>
        <p:spPr bwMode="auto">
          <a:xfrm>
            <a:off x="311919" y="339502"/>
            <a:ext cx="152766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1pPr>
            <a:lvl2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2pPr>
            <a:lvl3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3pPr>
            <a:lvl4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4pPr>
            <a:lvl5pPr defTabSz="330200" eaLnBrk="0" hangingPunct="0">
              <a:tabLst>
                <a:tab pos="8521700" algn="r"/>
              </a:tabLst>
              <a:defRPr sz="2600" b="1">
                <a:solidFill>
                  <a:schemeClr val="bg1"/>
                </a:solidFill>
                <a:latin typeface="Times New Roman" panose="02020603050405020304" pitchFamily="18" charset="0"/>
                <a:ea typeface="黑体" panose="02010609060101010101" charset="-122"/>
              </a:defRPr>
            </a:lvl5pPr>
            <a:lvl6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6pPr>
            <a:lvl7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7pPr>
            <a:lvl8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8pPr>
            <a:lvl9pPr algn="ctr" defTabSz="330200" eaLnBrk="0" fontAlgn="base" hangingPunct="0">
              <a:spcBef>
                <a:spcPct val="0"/>
              </a:spcBef>
              <a:spcAft>
                <a:spcPct val="20000"/>
              </a:spcAft>
              <a:buSzPct val="140000"/>
              <a:buFont typeface="Wingdings" panose="05000000000000000000" pitchFamily="2" charset="2"/>
              <a:buChar char="l"/>
              <a:tabLst>
                <a:tab pos="8521700" algn="r"/>
              </a:tabLst>
              <a:defRPr sz="2600" b="1">
                <a:solidFill>
                  <a:schemeClr val="bg1"/>
                </a:solidFill>
                <a:latin typeface="Times New Roman" panose="02020603050405020304" pitchFamily="18" charset="0"/>
                <a:ea typeface="黑体" panose="02010609060101010101" charset="-122"/>
              </a:defRPr>
            </a:lvl9pPr>
          </a:lstStyle>
          <a:p>
            <a:pPr eaLnBrk="1" hangingPunct="1"/>
            <a:r>
              <a:rPr lang="zh-CN" altLang="en-US" sz="1800" dirty="0">
                <a:solidFill>
                  <a:srgbClr val="FF0000"/>
                </a:solidFill>
                <a:latin typeface="微软雅黑" panose="020B0503020204020204" pitchFamily="34" charset="-122"/>
                <a:ea typeface="微软雅黑" panose="020B0503020204020204" pitchFamily="34" charset="-122"/>
              </a:rPr>
              <a:t>（</a:t>
            </a:r>
            <a:r>
              <a:rPr lang="en-US" altLang="zh-CN" sz="1800" dirty="0">
                <a:solidFill>
                  <a:srgbClr val="FF0000"/>
                </a:solidFill>
                <a:latin typeface="微软雅黑" panose="020B0503020204020204" pitchFamily="34" charset="-122"/>
                <a:ea typeface="微软雅黑" panose="020B0503020204020204" pitchFamily="34" charset="-122"/>
              </a:rPr>
              <a:t>2</a:t>
            </a:r>
            <a:r>
              <a:rPr lang="zh-CN" altLang="en-US" sz="1800" dirty="0">
                <a:solidFill>
                  <a:srgbClr val="FF0000"/>
                </a:solidFill>
                <a:latin typeface="微软雅黑" panose="020B0503020204020204" pitchFamily="34" charset="-122"/>
                <a:ea typeface="微软雅黑" panose="020B0503020204020204" pitchFamily="34" charset="-122"/>
              </a:rPr>
              <a:t>）应用价值</a:t>
            </a:r>
            <a:endParaRPr lang="zh-CN" altLang="en-US" sz="1800" dirty="0">
              <a:solidFill>
                <a:srgbClr val="FF0000"/>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3832750" y="4061936"/>
            <a:ext cx="1603346" cy="720099"/>
            <a:chOff x="3800305" y="3707609"/>
            <a:chExt cx="1775566" cy="952373"/>
          </a:xfrm>
        </p:grpSpPr>
        <p:sp>
          <p:nvSpPr>
            <p:cNvPr id="32" name="Oval 3"/>
            <p:cNvSpPr>
              <a:spLocks noChangeArrowheads="1"/>
            </p:cNvSpPr>
            <p:nvPr/>
          </p:nvSpPr>
          <p:spPr bwMode="gray">
            <a:xfrm>
              <a:off x="3800305" y="4372228"/>
              <a:ext cx="1772508" cy="230822"/>
            </a:xfrm>
            <a:prstGeom prst="ellipse">
              <a:avLst/>
            </a:prstGeom>
            <a:solidFill>
              <a:schemeClr val="bg1">
                <a:lumMod val="85000"/>
              </a:schemeClr>
            </a:solidFill>
            <a:ln w="9525">
              <a:noFill/>
              <a:round/>
            </a:ln>
            <a:effectLst/>
          </p:spPr>
          <p:txBody>
            <a:bodyPr wrap="none" anchor="ctr"/>
            <a:lstStyle/>
            <a:p>
              <a:endParaRPr lang="zh-CN" altLang="en-US">
                <a:latin typeface="Arial" panose="020B0604020202020204" pitchFamily="34" charset="0"/>
              </a:endParaRPr>
            </a:p>
          </p:txBody>
        </p:sp>
        <p:sp>
          <p:nvSpPr>
            <p:cNvPr id="33" name="AutoShape 4"/>
            <p:cNvSpPr>
              <a:spLocks noChangeArrowheads="1"/>
            </p:cNvSpPr>
            <p:nvPr/>
          </p:nvSpPr>
          <p:spPr bwMode="gray">
            <a:xfrm>
              <a:off x="3803363" y="3707609"/>
              <a:ext cx="1772508" cy="952373"/>
            </a:xfrm>
            <a:prstGeom prst="can">
              <a:avLst>
                <a:gd name="adj" fmla="val 33197"/>
              </a:avLst>
            </a:prstGeom>
            <a:solidFill>
              <a:schemeClr val="bg1">
                <a:lumMod val="85000"/>
              </a:schemeClr>
            </a:solidFill>
            <a:ln w="9525">
              <a:noFill/>
              <a:round/>
            </a:ln>
            <a:effectLst/>
          </p:spPr>
          <p:txBody>
            <a:bodyPr wrap="none" anchor="ctr"/>
            <a:lstStyle/>
            <a:p>
              <a:endParaRPr lang="zh-CN" altLang="en-US">
                <a:latin typeface="Arial" panose="020B0604020202020204" pitchFamily="34" charset="0"/>
              </a:endParaRPr>
            </a:p>
          </p:txBody>
        </p:sp>
      </p:grpSp>
      <p:grpSp>
        <p:nvGrpSpPr>
          <p:cNvPr id="34" name="组合 33"/>
          <p:cNvGrpSpPr/>
          <p:nvPr/>
        </p:nvGrpSpPr>
        <p:grpSpPr>
          <a:xfrm>
            <a:off x="3832748" y="3517956"/>
            <a:ext cx="1603347" cy="720099"/>
            <a:chOff x="3800304" y="2988162"/>
            <a:chExt cx="1775567" cy="952373"/>
          </a:xfrm>
        </p:grpSpPr>
        <p:sp>
          <p:nvSpPr>
            <p:cNvPr id="36" name="Oval 6"/>
            <p:cNvSpPr>
              <a:spLocks noChangeArrowheads="1"/>
            </p:cNvSpPr>
            <p:nvPr/>
          </p:nvSpPr>
          <p:spPr bwMode="gray">
            <a:xfrm>
              <a:off x="3800304" y="3653994"/>
              <a:ext cx="1772508" cy="224015"/>
            </a:xfrm>
            <a:prstGeom prst="ellipse">
              <a:avLst/>
            </a:prstGeom>
            <a:solidFill>
              <a:schemeClr val="bg1">
                <a:lumMod val="65000"/>
              </a:schemeClr>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AutoShape 7"/>
            <p:cNvSpPr>
              <a:spLocks noChangeArrowheads="1"/>
            </p:cNvSpPr>
            <p:nvPr/>
          </p:nvSpPr>
          <p:spPr bwMode="gray">
            <a:xfrm>
              <a:off x="3803363" y="2988162"/>
              <a:ext cx="1772508" cy="952373"/>
            </a:xfrm>
            <a:prstGeom prst="can">
              <a:avLst>
                <a:gd name="adj" fmla="val 33197"/>
              </a:avLst>
            </a:prstGeom>
            <a:solidFill>
              <a:schemeClr val="bg1">
                <a:lumMod val="65000"/>
              </a:schemeClr>
            </a:solidFill>
            <a:ln w="9525">
              <a:noFill/>
              <a:round/>
            </a:ln>
            <a:effectLst/>
          </p:spPr>
          <p:txBody>
            <a:bodyPr wrap="none" anchor="ctr"/>
            <a:lstStyle/>
            <a:p>
              <a:pPr>
                <a:defRPr/>
              </a:pPr>
              <a:endParaRPr lang="zh-CN" altLang="en-US">
                <a:latin typeface="Arial" panose="020B0604020202020204" pitchFamily="34" charset="0"/>
              </a:endParaRPr>
            </a:p>
          </p:txBody>
        </p:sp>
      </p:grpSp>
      <p:grpSp>
        <p:nvGrpSpPr>
          <p:cNvPr id="38" name="组合 37"/>
          <p:cNvGrpSpPr/>
          <p:nvPr/>
        </p:nvGrpSpPr>
        <p:grpSpPr>
          <a:xfrm>
            <a:off x="3832748" y="2971890"/>
            <a:ext cx="1603347" cy="720099"/>
            <a:chOff x="3800304" y="2265958"/>
            <a:chExt cx="1775567" cy="952373"/>
          </a:xfrm>
        </p:grpSpPr>
        <p:sp>
          <p:nvSpPr>
            <p:cNvPr id="39" name="Oval 9"/>
            <p:cNvSpPr>
              <a:spLocks noChangeArrowheads="1"/>
            </p:cNvSpPr>
            <p:nvPr/>
          </p:nvSpPr>
          <p:spPr bwMode="gray">
            <a:xfrm>
              <a:off x="3800304" y="2931790"/>
              <a:ext cx="1772508" cy="224015"/>
            </a:xfrm>
            <a:prstGeom prst="ellipse">
              <a:avLst/>
            </a:prstGeom>
            <a:solidFill>
              <a:srgbClr val="E61200"/>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 name="AutoShape 10"/>
            <p:cNvSpPr>
              <a:spLocks noChangeArrowheads="1"/>
            </p:cNvSpPr>
            <p:nvPr/>
          </p:nvSpPr>
          <p:spPr bwMode="gray">
            <a:xfrm>
              <a:off x="3803363" y="2265958"/>
              <a:ext cx="1772508" cy="952373"/>
            </a:xfrm>
            <a:prstGeom prst="can">
              <a:avLst>
                <a:gd name="adj" fmla="val 33197"/>
              </a:avLst>
            </a:prstGeom>
            <a:solidFill>
              <a:srgbClr val="E61200"/>
            </a:solidFill>
            <a:ln w="9525">
              <a:noFill/>
              <a:round/>
            </a:ln>
            <a:effectLst/>
          </p:spPr>
          <p:txBody>
            <a:bodyPr wrap="none" anchor="ctr"/>
            <a:lstStyle/>
            <a:p>
              <a:pPr>
                <a:defRPr/>
              </a:pPr>
              <a:endParaRPr lang="zh-CN" altLang="en-US">
                <a:latin typeface="Arial" panose="020B0604020202020204" pitchFamily="34" charset="0"/>
              </a:endParaRPr>
            </a:p>
          </p:txBody>
        </p:sp>
      </p:grpSp>
      <p:sp>
        <p:nvSpPr>
          <p:cNvPr id="43" name="AutoShape 12"/>
          <p:cNvSpPr>
            <a:spLocks noChangeArrowheads="1"/>
          </p:cNvSpPr>
          <p:nvPr/>
        </p:nvSpPr>
        <p:spPr bwMode="gray">
          <a:xfrm>
            <a:off x="3560778" y="893603"/>
            <a:ext cx="2232248" cy="1422201"/>
          </a:xfrm>
          <a:prstGeom prst="roundRect">
            <a:avLst>
              <a:gd name="adj" fmla="val 11505"/>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72000" numCol="1" spcCol="0" rtlCol="0" fromWordArt="0" anchor="ctr" anchorCtr="0" forceAA="0" compatLnSpc="1">
            <a:noAutofit/>
          </a:bodyPr>
          <a:lstStyle/>
          <a:p>
            <a:pPr algn="ctr"/>
            <a:endParaRPr lang="zh-CN" altLang="en-US" sz="1100" b="1">
              <a:solidFill>
                <a:srgbClr val="E61200"/>
              </a:solidFill>
              <a:latin typeface="微软雅黑" panose="020B0503020204020204" pitchFamily="34" charset="-122"/>
              <a:ea typeface="微软雅黑" panose="020B0503020204020204" pitchFamily="34" charset="-122"/>
            </a:endParaRPr>
          </a:p>
        </p:txBody>
      </p:sp>
      <p:sp>
        <p:nvSpPr>
          <p:cNvPr id="44" name="Text Box 14"/>
          <p:cNvSpPr txBox="1">
            <a:spLocks noChangeArrowheads="1"/>
          </p:cNvSpPr>
          <p:nvPr/>
        </p:nvSpPr>
        <p:spPr bwMode="auto">
          <a:xfrm>
            <a:off x="3639380" y="943648"/>
            <a:ext cx="2075044" cy="369332"/>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E61200"/>
                </a:solidFill>
                <a:latin typeface="微软雅黑" panose="020B0503020204020204" pitchFamily="34" charset="-122"/>
                <a:ea typeface="微软雅黑" panose="020B0503020204020204" pitchFamily="34" charset="-122"/>
              </a:rPr>
              <a:t>经营结果可追溯</a:t>
            </a:r>
            <a:endParaRPr lang="en-US" altLang="zh-CN" b="1" dirty="0">
              <a:solidFill>
                <a:srgbClr val="E61200"/>
              </a:solidFill>
              <a:latin typeface="微软雅黑" panose="020B0503020204020204" pitchFamily="34" charset="-122"/>
              <a:ea typeface="微软雅黑" panose="020B0503020204020204" pitchFamily="34" charset="-122"/>
            </a:endParaRPr>
          </a:p>
        </p:txBody>
      </p:sp>
      <p:sp>
        <p:nvSpPr>
          <p:cNvPr id="45" name="Text Box 15"/>
          <p:cNvSpPr txBox="1">
            <a:spLocks noChangeArrowheads="1"/>
          </p:cNvSpPr>
          <p:nvPr/>
        </p:nvSpPr>
        <p:spPr bwMode="gray">
          <a:xfrm>
            <a:off x="3639380" y="1342445"/>
            <a:ext cx="2075044" cy="101566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经营业务分析统计报表，显性经营结果</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对比剖析、精准定位</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锻炼学生分析问题的根源</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AutoShape 18"/>
          <p:cNvSpPr>
            <a:spLocks noChangeArrowheads="1"/>
          </p:cNvSpPr>
          <p:nvPr/>
        </p:nvSpPr>
        <p:spPr bwMode="gray">
          <a:xfrm>
            <a:off x="595522" y="2688138"/>
            <a:ext cx="2370044" cy="1323772"/>
          </a:xfrm>
          <a:prstGeom prst="roundRect">
            <a:avLst>
              <a:gd name="adj" fmla="val 11505"/>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72000" numCol="1" spcCol="0" rtlCol="0" fromWordArt="0" anchor="ctr" anchorCtr="0" forceAA="0" compatLnSpc="1">
            <a:noAutofit/>
          </a:bodyPr>
          <a:lstStyle/>
          <a:p>
            <a:pPr algn="ctr"/>
            <a:endParaRPr lang="zh-CN" altLang="en-US" sz="1100" b="1">
              <a:solidFill>
                <a:srgbClr val="E61200"/>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560116" y="2643758"/>
            <a:ext cx="2499716" cy="1420024"/>
            <a:chOff x="560116" y="2595437"/>
            <a:chExt cx="2499716" cy="1420024"/>
          </a:xfrm>
        </p:grpSpPr>
        <p:sp>
          <p:nvSpPr>
            <p:cNvPr id="48" name="Text Box 16"/>
            <p:cNvSpPr txBox="1">
              <a:spLocks noChangeArrowheads="1"/>
            </p:cNvSpPr>
            <p:nvPr/>
          </p:nvSpPr>
          <p:spPr bwMode="auto">
            <a:xfrm>
              <a:off x="560116" y="2595437"/>
              <a:ext cx="2499716" cy="369332"/>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E61200"/>
                  </a:solidFill>
                  <a:latin typeface="微软雅黑" panose="020B0503020204020204" pitchFamily="34" charset="-122"/>
                  <a:ea typeface="微软雅黑" panose="020B0503020204020204" pitchFamily="34" charset="-122"/>
                </a:rPr>
                <a:t>决策过程可视化</a:t>
              </a:r>
              <a:endParaRPr lang="en-US" altLang="zh-CN" b="1" dirty="0">
                <a:solidFill>
                  <a:srgbClr val="E61200"/>
                </a:solidFill>
                <a:latin typeface="微软雅黑" panose="020B0503020204020204" pitchFamily="34" charset="-122"/>
                <a:ea typeface="微软雅黑" panose="020B0503020204020204" pitchFamily="34" charset="-122"/>
              </a:endParaRPr>
            </a:p>
          </p:txBody>
        </p:sp>
        <p:sp>
          <p:nvSpPr>
            <p:cNvPr id="49" name="Text Box 19"/>
            <p:cNvSpPr txBox="1">
              <a:spLocks noChangeArrowheads="1"/>
            </p:cNvSpPr>
            <p:nvPr/>
          </p:nvSpPr>
          <p:spPr bwMode="gray">
            <a:xfrm>
              <a:off x="632160" y="2999798"/>
              <a:ext cx="2214758" cy="101566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全程展现战略、决策、计划、经营、分析过程</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丰富图表展现，多种指标对比</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可视化的决策模型实践过程</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0" name="AutoShape 11"/>
          <p:cNvSpPr>
            <a:spLocks noChangeArrowheads="1"/>
          </p:cNvSpPr>
          <p:nvPr/>
        </p:nvSpPr>
        <p:spPr bwMode="gray">
          <a:xfrm rot="21419095">
            <a:off x="3140398" y="2692878"/>
            <a:ext cx="2927771" cy="108104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28" y="10800"/>
                </a:moveTo>
                <a:cubicBezTo>
                  <a:pt x="328" y="16584"/>
                  <a:pt x="5016" y="21272"/>
                  <a:pt x="10800" y="21272"/>
                </a:cubicBezTo>
                <a:cubicBezTo>
                  <a:pt x="16584" y="21272"/>
                  <a:pt x="21272" y="16584"/>
                  <a:pt x="21272" y="10800"/>
                </a:cubicBezTo>
                <a:cubicBezTo>
                  <a:pt x="21272" y="5016"/>
                  <a:pt x="16584" y="328"/>
                  <a:pt x="10800" y="328"/>
                </a:cubicBezTo>
                <a:cubicBezTo>
                  <a:pt x="5016" y="328"/>
                  <a:pt x="328" y="5016"/>
                  <a:pt x="328" y="10800"/>
                </a:cubicBezTo>
                <a:close/>
              </a:path>
            </a:pathLst>
          </a:custGeom>
          <a:gradFill rotWithShape="1">
            <a:gsLst>
              <a:gs pos="0">
                <a:schemeClr val="bg1">
                  <a:lumMod val="85000"/>
                </a:schemeClr>
              </a:gs>
              <a:gs pos="50000">
                <a:schemeClr val="bg1">
                  <a:lumMod val="75000"/>
                </a:schemeClr>
              </a:gs>
              <a:gs pos="100000">
                <a:schemeClr val="bg1">
                  <a:lumMod val="85000"/>
                </a:schemeClr>
              </a:gs>
            </a:gsLst>
            <a:lin ang="5400000" scaled="1"/>
          </a:gradFill>
          <a:ln>
            <a:noFill/>
          </a:ln>
        </p:spPr>
        <p:txBody>
          <a:bodyPr wrap="none" anchor="ctr"/>
          <a:lstStyle/>
          <a:p>
            <a:endParaRPr lang="zh-CN" altLang="en-US"/>
          </a:p>
        </p:txBody>
      </p:sp>
      <p:sp>
        <p:nvSpPr>
          <p:cNvPr id="52" name="AutoShape 34"/>
          <p:cNvSpPr>
            <a:spLocks noChangeArrowheads="1"/>
          </p:cNvSpPr>
          <p:nvPr/>
        </p:nvSpPr>
        <p:spPr bwMode="gray">
          <a:xfrm>
            <a:off x="3152808" y="2642210"/>
            <a:ext cx="2927771" cy="108104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28" y="10800"/>
                </a:moveTo>
                <a:cubicBezTo>
                  <a:pt x="328" y="16584"/>
                  <a:pt x="5016" y="21272"/>
                  <a:pt x="10800" y="21272"/>
                </a:cubicBezTo>
                <a:cubicBezTo>
                  <a:pt x="16584" y="21272"/>
                  <a:pt x="21272" y="16584"/>
                  <a:pt x="21272" y="10800"/>
                </a:cubicBezTo>
                <a:cubicBezTo>
                  <a:pt x="21272" y="5016"/>
                  <a:pt x="16584" y="328"/>
                  <a:pt x="10800" y="328"/>
                </a:cubicBezTo>
                <a:cubicBezTo>
                  <a:pt x="5016" y="328"/>
                  <a:pt x="328" y="5016"/>
                  <a:pt x="328" y="10800"/>
                </a:cubicBezTo>
                <a:close/>
              </a:path>
            </a:pathLst>
          </a:custGeom>
          <a:gradFill rotWithShape="1">
            <a:gsLst>
              <a:gs pos="0">
                <a:schemeClr val="bg1">
                  <a:lumMod val="85000"/>
                </a:schemeClr>
              </a:gs>
              <a:gs pos="50000">
                <a:schemeClr val="bg1">
                  <a:lumMod val="75000"/>
                </a:schemeClr>
              </a:gs>
              <a:gs pos="100000">
                <a:schemeClr val="bg1">
                  <a:lumMod val="85000"/>
                </a:schemeClr>
              </a:gs>
            </a:gsLst>
            <a:lin ang="5400000" scaled="1"/>
          </a:gradFill>
          <a:ln>
            <a:noFill/>
          </a:ln>
        </p:spPr>
        <p:txBody>
          <a:bodyPr wrap="none" anchor="ctr"/>
          <a:lstStyle/>
          <a:p>
            <a:endParaRPr lang="zh-CN" altLang="en-US"/>
          </a:p>
        </p:txBody>
      </p:sp>
      <p:sp>
        <p:nvSpPr>
          <p:cNvPr id="53" name="椭圆 52"/>
          <p:cNvSpPr/>
          <p:nvPr/>
        </p:nvSpPr>
        <p:spPr>
          <a:xfrm>
            <a:off x="3056722" y="3003302"/>
            <a:ext cx="257743" cy="257743"/>
          </a:xfrm>
          <a:prstGeom prst="ellipse">
            <a:avLst/>
          </a:prstGeom>
          <a:solidFill>
            <a:srgbClr val="E61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5884917" y="3071564"/>
            <a:ext cx="257743" cy="257743"/>
          </a:xfrm>
          <a:prstGeom prst="ellipse">
            <a:avLst/>
          </a:prstGeom>
          <a:solidFill>
            <a:srgbClr val="E61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576447" y="2642210"/>
            <a:ext cx="128871" cy="128871"/>
          </a:xfrm>
          <a:prstGeom prst="ellipse">
            <a:avLst/>
          </a:prstGeom>
          <a:solidFill>
            <a:srgbClr val="E61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AutoShape 18"/>
          <p:cNvSpPr>
            <a:spLocks noChangeArrowheads="1"/>
          </p:cNvSpPr>
          <p:nvPr/>
        </p:nvSpPr>
        <p:spPr bwMode="gray">
          <a:xfrm>
            <a:off x="6297082" y="2678124"/>
            <a:ext cx="2304256" cy="1333786"/>
          </a:xfrm>
          <a:prstGeom prst="roundRect">
            <a:avLst>
              <a:gd name="adj" fmla="val 11505"/>
            </a:avLst>
          </a:prstGeom>
          <a:noFill/>
          <a:ln w="952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45720" rIns="36000" bIns="72000" numCol="1" spcCol="0" rtlCol="0" fromWordArt="0" anchor="ctr" anchorCtr="0" forceAA="0" compatLnSpc="1">
            <a:noAutofit/>
          </a:bodyPr>
          <a:lstStyle/>
          <a:p>
            <a:pPr algn="ctr"/>
            <a:endParaRPr lang="zh-CN" altLang="en-US" sz="1100" b="1">
              <a:solidFill>
                <a:srgbClr val="E61200"/>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6300193" y="2715766"/>
            <a:ext cx="2592287" cy="1191037"/>
            <a:chOff x="6318076" y="2547211"/>
            <a:chExt cx="2592287" cy="1191037"/>
          </a:xfrm>
        </p:grpSpPr>
        <p:sp>
          <p:nvSpPr>
            <p:cNvPr id="58" name="Text Box 16"/>
            <p:cNvSpPr txBox="1">
              <a:spLocks noChangeArrowheads="1"/>
            </p:cNvSpPr>
            <p:nvPr/>
          </p:nvSpPr>
          <p:spPr bwMode="auto">
            <a:xfrm>
              <a:off x="6318076" y="2547211"/>
              <a:ext cx="2592287" cy="369332"/>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E61200"/>
                  </a:solidFill>
                  <a:latin typeface="微软雅黑" panose="020B0503020204020204" pitchFamily="34" charset="-122"/>
                  <a:ea typeface="微软雅黑" panose="020B0503020204020204" pitchFamily="34" charset="-122"/>
                </a:rPr>
                <a:t>教学评价客观化性</a:t>
              </a:r>
              <a:endParaRPr lang="en-US" altLang="zh-CN" b="1" dirty="0">
                <a:solidFill>
                  <a:srgbClr val="E61200"/>
                </a:solidFill>
                <a:latin typeface="微软雅黑" panose="020B0503020204020204" pitchFamily="34" charset="-122"/>
                <a:ea typeface="微软雅黑" panose="020B0503020204020204" pitchFamily="34" charset="-122"/>
              </a:endParaRPr>
            </a:p>
          </p:txBody>
        </p:sp>
        <p:sp>
          <p:nvSpPr>
            <p:cNvPr id="59" name="Text Box 19"/>
            <p:cNvSpPr txBox="1">
              <a:spLocks noChangeArrowheads="1"/>
            </p:cNvSpPr>
            <p:nvPr/>
          </p:nvSpPr>
          <p:spPr bwMode="gray">
            <a:xfrm>
              <a:off x="6351602" y="2907251"/>
              <a:ext cx="2249736" cy="830997"/>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实时抽取、分析学生经营数据</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评价数据客观，便于学习评估</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eaLnBrk="1" hangingPunct="1">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实时监控学习状况</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60" name="Picture 2"/>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009" y="1204664"/>
            <a:ext cx="2448698" cy="974068"/>
          </a:xfrm>
          <a:prstGeom prst="rect">
            <a:avLst/>
          </a:prstGeom>
        </p:spPr>
      </p:pic>
      <p:pic>
        <p:nvPicPr>
          <p:cNvPr id="61" name="Picture 4" descr="C:\Users\Finn\Desktop\87i58PICM8S_1024.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83095" y="1172380"/>
            <a:ext cx="1732230" cy="1038637"/>
          </a:xfrm>
          <a:prstGeom prst="rect">
            <a:avLst/>
          </a:prstGeom>
          <a:noFill/>
        </p:spPr>
      </p:pic>
      <p:pic>
        <p:nvPicPr>
          <p:cNvPr id="63" name="图片 62"/>
          <p:cNvPicPr>
            <a:picLocks noChangeAspect="1"/>
          </p:cNvPicPr>
          <p:nvPr/>
        </p:nvPicPr>
        <p:blipFill rotWithShape="1">
          <a:blip r:embed="rId3" cstate="print">
            <a:extLst>
              <a:ext uri="{28A0092B-C50C-407E-A947-70E740481C1C}">
                <a14:useLocalDpi xmlns:a14="http://schemas.microsoft.com/office/drawing/2010/main" val="0"/>
              </a:ext>
            </a:extLst>
          </a:blip>
          <a:srcRect l="43857" t="2556" r="759" b="1899"/>
          <a:stretch>
            <a:fillRect/>
          </a:stretch>
        </p:blipFill>
        <p:spPr>
          <a:xfrm>
            <a:off x="7375228" y="2132452"/>
            <a:ext cx="1334871" cy="369332"/>
          </a:xfrm>
          <a:prstGeom prst="rect">
            <a:avLst/>
          </a:prstGeom>
          <a:noFill/>
          <a:ln>
            <a:noFill/>
          </a:ln>
          <a:effectLst>
            <a:outerShdw blurRad="50800" dist="38100" dir="5400000" algn="t" rotWithShape="0">
              <a:prstClr val="black">
                <a:alpha val="40000"/>
              </a:prstClr>
            </a:outerShdw>
          </a:effectLst>
        </p:spPr>
      </p:pic>
      <p:pic>
        <p:nvPicPr>
          <p:cNvPr id="64" name="图片 63"/>
          <p:cNvPicPr>
            <a:picLocks noChangeAspect="1"/>
          </p:cNvPicPr>
          <p:nvPr/>
        </p:nvPicPr>
        <p:blipFill rotWithShape="1">
          <a:blip r:embed="rId4" cstate="print">
            <a:extLst>
              <a:ext uri="{28A0092B-C50C-407E-A947-70E740481C1C}">
                <a14:useLocalDpi xmlns:a14="http://schemas.microsoft.com/office/drawing/2010/main" val="0"/>
              </a:ext>
            </a:extLst>
          </a:blip>
          <a:srcRect l="520" t="2727" r="56516" b="11523"/>
          <a:stretch>
            <a:fillRect/>
          </a:stretch>
        </p:blipFill>
        <p:spPr>
          <a:xfrm>
            <a:off x="6243001" y="2127835"/>
            <a:ext cx="1153774" cy="369332"/>
          </a:xfrm>
          <a:prstGeom prst="rect">
            <a:avLst/>
          </a:prstGeom>
          <a:noFill/>
          <a:ln>
            <a:noFill/>
          </a:ln>
          <a:effectLst>
            <a:outerShdw blurRad="50800" dist="38100" dir="5400000" algn="t" rotWithShape="0">
              <a:prstClr val="black">
                <a:alpha val="40000"/>
              </a:prstClr>
            </a:outerShdw>
          </a:effectLst>
        </p:spPr>
      </p:pic>
      <p:sp>
        <p:nvSpPr>
          <p:cNvPr id="7" name="文本框 6"/>
          <p:cNvSpPr txBox="1"/>
          <p:nvPr/>
        </p:nvSpPr>
        <p:spPr>
          <a:xfrm>
            <a:off x="4333522" y="3244072"/>
            <a:ext cx="614719" cy="369332"/>
          </a:xfrm>
          <a:prstGeom prst="rect">
            <a:avLst/>
          </a:prstGeom>
          <a:noFill/>
        </p:spPr>
        <p:txBody>
          <a:bodyPr wrap="square" rtlCol="0">
            <a:spAutoFit/>
          </a:bodyPr>
          <a:lstStyle/>
          <a:p>
            <a:r>
              <a:rPr lang="en-US" altLang="zh-CN" dirty="0"/>
              <a:t>V</a:t>
            </a:r>
            <a:r>
              <a:rPr lang="zh-CN" altLang="en-US" dirty="0"/>
              <a:t>综</a:t>
            </a:r>
            <a:endParaRPr lang="zh-CN" altLang="en-US" dirty="0"/>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23528" y="-16806"/>
            <a:ext cx="8681605" cy="5143500"/>
          </a:xfrm>
          <a:prstGeom prst="rect">
            <a:avLst/>
          </a:prstGeom>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剪去对角的矩形 3"/>
          <p:cNvSpPr/>
          <p:nvPr/>
        </p:nvSpPr>
        <p:spPr bwMode="auto">
          <a:xfrm>
            <a:off x="2750126" y="1528853"/>
            <a:ext cx="3600400" cy="552253"/>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rgbClr val="E70113"/>
              </a:solidFill>
              <a:latin typeface="微软雅黑" panose="020B0503020204020204" pitchFamily="34" charset="-122"/>
              <a:ea typeface="微软雅黑" panose="020B0503020204020204" pitchFamily="34" charset="-122"/>
              <a:cs typeface="+mn-ea"/>
              <a:sym typeface="+mn-lt"/>
            </a:endParaRPr>
          </a:p>
        </p:txBody>
      </p:sp>
      <p:sp>
        <p:nvSpPr>
          <p:cNvPr id="5" name="标题 1"/>
          <p:cNvSpPr txBox="1"/>
          <p:nvPr/>
        </p:nvSpPr>
        <p:spPr bwMode="auto">
          <a:xfrm>
            <a:off x="4080452" y="1533367"/>
            <a:ext cx="1117948" cy="547739"/>
          </a:xfrm>
          <a:prstGeom prst="rect">
            <a:avLst/>
          </a:prstGeom>
        </p:spPr>
        <p:txBody>
          <a:bodyPr/>
          <a:lstStyle>
            <a:lvl1pPr marL="285750" indent="-285750" algn="l" defTabSz="914400" rtl="0" eaLnBrk="1" latinLnBrk="0" hangingPunct="1">
              <a:lnSpc>
                <a:spcPct val="150000"/>
              </a:lnSpc>
              <a:spcBef>
                <a:spcPct val="0"/>
              </a:spcBef>
              <a:buFontTx/>
              <a:buBlip>
                <a:blip r:embed="rId1"/>
              </a:buBlip>
              <a:defRPr sz="1800" b="1"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indent="0">
              <a:buSzPct val="110000"/>
              <a:buFontTx/>
              <a:buNone/>
              <a:defRPr/>
            </a:pPr>
            <a:r>
              <a:rPr lang="zh-CN" altLang="en-US" dirty="0" smtClean="0">
                <a:solidFill>
                  <a:srgbClr val="E70113"/>
                </a:solidFill>
                <a:cs typeface="+mn-ea"/>
                <a:sym typeface="+mn-lt"/>
              </a:rPr>
              <a:t>产品概述</a:t>
            </a:r>
            <a:endParaRPr lang="en-US" altLang="zh-CN" dirty="0">
              <a:solidFill>
                <a:srgbClr val="E70113"/>
              </a:solidFill>
              <a:cs typeface="+mn-ea"/>
              <a:sym typeface="+mn-lt"/>
            </a:endParaRPr>
          </a:p>
        </p:txBody>
      </p:sp>
      <p:sp>
        <p:nvSpPr>
          <p:cNvPr id="6" name="圆角矩形 5"/>
          <p:cNvSpPr/>
          <p:nvPr/>
        </p:nvSpPr>
        <p:spPr bwMode="auto">
          <a:xfrm>
            <a:off x="3181926" y="1633316"/>
            <a:ext cx="504825" cy="336662"/>
          </a:xfrm>
          <a:prstGeom prst="roundRect">
            <a:avLst>
              <a:gd name="adj" fmla="val 7219"/>
            </a:avLst>
          </a:prstGeom>
          <a:solidFill>
            <a:schemeClr val="bg1"/>
          </a:solidFill>
          <a:ln>
            <a:noFill/>
          </a:ln>
          <a:effectLst>
            <a:outerShdw blurRad="381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E70113"/>
                </a:solidFill>
                <a:latin typeface="微软雅黑" panose="020B0503020204020204" pitchFamily="34" charset="-122"/>
                <a:ea typeface="微软雅黑" panose="020B0503020204020204" pitchFamily="34" charset="-122"/>
                <a:cs typeface="+mn-ea"/>
                <a:sym typeface="+mn-lt"/>
              </a:rPr>
              <a:t>01</a:t>
            </a:r>
            <a:endParaRPr lang="zh-CN" altLang="en-US" b="1" dirty="0">
              <a:solidFill>
                <a:srgbClr val="E70113"/>
              </a:solidFill>
              <a:latin typeface="微软雅黑" panose="020B0503020204020204" pitchFamily="34" charset="-122"/>
              <a:ea typeface="微软雅黑" panose="020B0503020204020204" pitchFamily="34" charset="-122"/>
              <a:cs typeface="+mn-ea"/>
              <a:sym typeface="+mn-lt"/>
            </a:endParaRPr>
          </a:p>
        </p:txBody>
      </p:sp>
      <p:sp>
        <p:nvSpPr>
          <p:cNvPr id="8" name="剪去对角的矩形 7"/>
          <p:cNvSpPr/>
          <p:nvPr/>
        </p:nvSpPr>
        <p:spPr bwMode="auto">
          <a:xfrm>
            <a:off x="2750126" y="2259492"/>
            <a:ext cx="3600400" cy="552253"/>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dirty="0">
              <a:solidFill>
                <a:srgbClr val="E70113"/>
              </a:solidFill>
              <a:latin typeface="微软雅黑" panose="020B0503020204020204" pitchFamily="34" charset="-122"/>
              <a:ea typeface="微软雅黑" panose="020B0503020204020204" pitchFamily="34" charset="-122"/>
              <a:cs typeface="+mn-ea"/>
              <a:sym typeface="+mn-lt"/>
            </a:endParaRPr>
          </a:p>
        </p:txBody>
      </p:sp>
      <p:sp>
        <p:nvSpPr>
          <p:cNvPr id="9" name="标题 1"/>
          <p:cNvSpPr txBox="1"/>
          <p:nvPr/>
        </p:nvSpPr>
        <p:spPr bwMode="auto">
          <a:xfrm>
            <a:off x="4089977" y="2259493"/>
            <a:ext cx="1108422" cy="547142"/>
          </a:xfrm>
          <a:prstGeom prst="rect">
            <a:avLst/>
          </a:prstGeom>
        </p:spPr>
        <p:txBody>
          <a:bodyPr/>
          <a:lstStyle>
            <a:lvl1pPr marL="285750" indent="-285750" algn="l" defTabSz="914400" rtl="0" eaLnBrk="1" latinLnBrk="0" hangingPunct="1">
              <a:lnSpc>
                <a:spcPct val="150000"/>
              </a:lnSpc>
              <a:spcBef>
                <a:spcPct val="0"/>
              </a:spcBef>
              <a:buFontTx/>
              <a:buBlip>
                <a:blip r:embed="rId1"/>
              </a:buBlip>
              <a:defRPr sz="1800" b="1"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indent="0">
              <a:buSzPct val="110000"/>
              <a:buFontTx/>
              <a:buNone/>
              <a:defRPr/>
            </a:pPr>
            <a:r>
              <a:rPr lang="zh-CN" altLang="en-US" dirty="0" smtClean="0">
                <a:solidFill>
                  <a:srgbClr val="E70113"/>
                </a:solidFill>
                <a:cs typeface="+mn-ea"/>
                <a:sym typeface="+mn-lt"/>
              </a:rPr>
              <a:t>培养目标</a:t>
            </a:r>
            <a:endParaRPr lang="en-US" altLang="zh-CN" dirty="0">
              <a:solidFill>
                <a:srgbClr val="E70113"/>
              </a:solidFill>
              <a:cs typeface="+mn-ea"/>
              <a:sym typeface="+mn-lt"/>
            </a:endParaRPr>
          </a:p>
        </p:txBody>
      </p:sp>
      <p:sp>
        <p:nvSpPr>
          <p:cNvPr id="10" name="圆角矩形 9"/>
          <p:cNvSpPr/>
          <p:nvPr/>
        </p:nvSpPr>
        <p:spPr bwMode="auto">
          <a:xfrm>
            <a:off x="3181926" y="2315110"/>
            <a:ext cx="504825" cy="336662"/>
          </a:xfrm>
          <a:prstGeom prst="roundRect">
            <a:avLst>
              <a:gd name="adj" fmla="val 7219"/>
            </a:avLst>
          </a:prstGeom>
          <a:solidFill>
            <a:schemeClr val="bg1"/>
          </a:solidFill>
          <a:ln>
            <a:noFill/>
          </a:ln>
          <a:effectLst>
            <a:outerShdw blurRad="381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E70113"/>
                </a:solidFill>
                <a:latin typeface="微软雅黑" panose="020B0503020204020204" pitchFamily="34" charset="-122"/>
                <a:ea typeface="微软雅黑" panose="020B0503020204020204" pitchFamily="34" charset="-122"/>
                <a:cs typeface="+mn-ea"/>
                <a:sym typeface="+mn-lt"/>
              </a:rPr>
              <a:t>02</a:t>
            </a:r>
            <a:endParaRPr lang="zh-CN" altLang="en-US" b="1" dirty="0">
              <a:solidFill>
                <a:srgbClr val="E70113"/>
              </a:solidFill>
              <a:latin typeface="微软雅黑" panose="020B0503020204020204" pitchFamily="34" charset="-122"/>
              <a:ea typeface="微软雅黑" panose="020B0503020204020204" pitchFamily="34" charset="-122"/>
              <a:cs typeface="+mn-ea"/>
              <a:sym typeface="+mn-lt"/>
            </a:endParaRPr>
          </a:p>
        </p:txBody>
      </p:sp>
      <p:sp>
        <p:nvSpPr>
          <p:cNvPr id="12" name="剪去对角的矩形 11"/>
          <p:cNvSpPr/>
          <p:nvPr/>
        </p:nvSpPr>
        <p:spPr bwMode="auto">
          <a:xfrm>
            <a:off x="2750126" y="3027609"/>
            <a:ext cx="3600400" cy="552253"/>
          </a:xfrm>
          <a:prstGeom prst="snip2Diag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dirty="0">
              <a:solidFill>
                <a:srgbClr val="E70113"/>
              </a:solidFill>
              <a:latin typeface="微软雅黑" panose="020B0503020204020204" pitchFamily="34" charset="-122"/>
              <a:ea typeface="微软雅黑" panose="020B0503020204020204" pitchFamily="34" charset="-122"/>
              <a:cs typeface="+mn-ea"/>
              <a:sym typeface="+mn-lt"/>
            </a:endParaRPr>
          </a:p>
        </p:txBody>
      </p:sp>
      <p:sp>
        <p:nvSpPr>
          <p:cNvPr id="13" name="标题 1"/>
          <p:cNvSpPr txBox="1"/>
          <p:nvPr/>
        </p:nvSpPr>
        <p:spPr bwMode="auto">
          <a:xfrm>
            <a:off x="4089976" y="3051173"/>
            <a:ext cx="1634152" cy="528689"/>
          </a:xfrm>
          <a:prstGeom prst="rect">
            <a:avLst/>
          </a:prstGeom>
        </p:spPr>
        <p:txBody>
          <a:bodyPr/>
          <a:lstStyle>
            <a:lvl1pPr marL="285750" indent="-285750" algn="l" defTabSz="914400" rtl="0" eaLnBrk="1" latinLnBrk="0" hangingPunct="1">
              <a:lnSpc>
                <a:spcPct val="150000"/>
              </a:lnSpc>
              <a:spcBef>
                <a:spcPct val="0"/>
              </a:spcBef>
              <a:buFontTx/>
              <a:buBlip>
                <a:blip r:embed="rId1"/>
              </a:buBlip>
              <a:defRPr sz="1800" b="1" kern="1200">
                <a:solidFill>
                  <a:schemeClr val="tx1">
                    <a:lumMod val="85000"/>
                    <a:lumOff val="15000"/>
                  </a:schemeClr>
                </a:solidFill>
                <a:latin typeface="微软雅黑" panose="020B0503020204020204" pitchFamily="34" charset="-122"/>
                <a:ea typeface="微软雅黑" panose="020B0503020204020204" pitchFamily="34" charset="-122"/>
                <a:cs typeface="+mj-cs"/>
              </a:defRPr>
            </a:lvl1pPr>
          </a:lstStyle>
          <a:p>
            <a:pPr marL="0" indent="0">
              <a:buSzPct val="110000"/>
              <a:buFontTx/>
              <a:buNone/>
              <a:defRPr/>
            </a:pPr>
            <a:r>
              <a:rPr lang="zh-CN" altLang="en-US" dirty="0" smtClean="0">
                <a:solidFill>
                  <a:srgbClr val="E70113"/>
                </a:solidFill>
                <a:cs typeface="+mn-ea"/>
                <a:sym typeface="+mn-lt"/>
              </a:rPr>
              <a:t>产品特色</a:t>
            </a:r>
            <a:endParaRPr lang="en-US" altLang="zh-CN" dirty="0">
              <a:solidFill>
                <a:srgbClr val="E70113"/>
              </a:solidFill>
              <a:cs typeface="+mn-ea"/>
              <a:sym typeface="+mn-lt"/>
            </a:endParaRPr>
          </a:p>
        </p:txBody>
      </p:sp>
      <p:sp>
        <p:nvSpPr>
          <p:cNvPr id="14" name="圆角矩形 13"/>
          <p:cNvSpPr/>
          <p:nvPr/>
        </p:nvSpPr>
        <p:spPr bwMode="auto">
          <a:xfrm>
            <a:off x="3181926" y="3128795"/>
            <a:ext cx="504825" cy="336662"/>
          </a:xfrm>
          <a:prstGeom prst="roundRect">
            <a:avLst>
              <a:gd name="adj" fmla="val 7219"/>
            </a:avLst>
          </a:prstGeom>
          <a:solidFill>
            <a:schemeClr val="bg1"/>
          </a:solidFill>
          <a:ln>
            <a:noFill/>
          </a:ln>
          <a:effectLst>
            <a:outerShdw blurRad="38100" dist="381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solidFill>
                  <a:srgbClr val="E70113"/>
                </a:solidFill>
                <a:latin typeface="微软雅黑" panose="020B0503020204020204" pitchFamily="34" charset="-122"/>
                <a:ea typeface="微软雅黑" panose="020B0503020204020204" pitchFamily="34" charset="-122"/>
                <a:cs typeface="+mn-ea"/>
                <a:sym typeface="+mn-lt"/>
              </a:rPr>
              <a:t>03</a:t>
            </a:r>
            <a:endParaRPr lang="zh-CN" altLang="en-US" b="1" dirty="0">
              <a:solidFill>
                <a:srgbClr val="E70113"/>
              </a:solidFill>
              <a:latin typeface="微软雅黑" panose="020B0503020204020204" pitchFamily="34" charset="-122"/>
              <a:ea typeface="微软雅黑" panose="020B0503020204020204" pitchFamily="34" charset="-122"/>
              <a:cs typeface="+mn-ea"/>
              <a:sym typeface="+mn-lt"/>
            </a:endParaRPr>
          </a:p>
        </p:txBody>
      </p:sp>
      <p:sp>
        <p:nvSpPr>
          <p:cNvPr id="20" name="矩形 19"/>
          <p:cNvSpPr/>
          <p:nvPr/>
        </p:nvSpPr>
        <p:spPr>
          <a:xfrm rot="5400000">
            <a:off x="-529990" y="2051998"/>
            <a:ext cx="3247877" cy="830997"/>
          </a:xfrm>
          <a:prstGeom prst="rect">
            <a:avLst/>
          </a:prstGeom>
        </p:spPr>
        <p:txBody>
          <a:bodyPr wrap="none" anchor="ctr">
            <a:spAutoFit/>
          </a:bodyPr>
          <a:lstStyle/>
          <a:p>
            <a:r>
              <a:rPr lang="en-US" altLang="zh-CN" sz="4800" b="1" dirty="0">
                <a:solidFill>
                  <a:schemeClr val="tx1">
                    <a:lumMod val="50000"/>
                    <a:lumOff val="50000"/>
                  </a:schemeClr>
                </a:solidFill>
                <a:latin typeface="微软雅黑" panose="020B0503020204020204" pitchFamily="34" charset="-122"/>
                <a:ea typeface="微软雅黑" panose="020B0503020204020204" pitchFamily="34" charset="-122"/>
              </a:rPr>
              <a:t>CONTENS</a:t>
            </a:r>
            <a:endParaRPr lang="zh-CN" altLang="en-US" sz="48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451022" y="1060275"/>
            <a:ext cx="800219" cy="1569660"/>
          </a:xfrm>
          <a:prstGeom prst="rect">
            <a:avLst/>
          </a:prstGeom>
        </p:spPr>
        <p:txBody>
          <a:bodyPr wrap="none" anchor="ctr">
            <a:spAutoFit/>
          </a:bodyPr>
          <a:lstStyle/>
          <a:p>
            <a:r>
              <a:rPr lang="zh-CN" altLang="en-US" sz="4800" b="1" dirty="0">
                <a:solidFill>
                  <a:srgbClr val="E70113"/>
                </a:solidFill>
                <a:latin typeface="微软雅黑" panose="020B0503020204020204" pitchFamily="34" charset="-122"/>
                <a:ea typeface="微软雅黑" panose="020B0503020204020204" pitchFamily="34" charset="-122"/>
                <a:cs typeface="+mn-ea"/>
              </a:rPr>
              <a:t>目</a:t>
            </a:r>
            <a:endParaRPr lang="en-US" altLang="zh-CN" sz="4800" b="1" dirty="0">
              <a:solidFill>
                <a:srgbClr val="E70113"/>
              </a:solidFill>
              <a:latin typeface="微软雅黑" panose="020B0503020204020204" pitchFamily="34" charset="-122"/>
              <a:ea typeface="微软雅黑" panose="020B0503020204020204" pitchFamily="34" charset="-122"/>
              <a:cs typeface="+mn-ea"/>
            </a:endParaRPr>
          </a:p>
          <a:p>
            <a:r>
              <a:rPr lang="zh-CN" altLang="en-US" sz="4800" b="1" dirty="0">
                <a:solidFill>
                  <a:srgbClr val="E70113"/>
                </a:solidFill>
                <a:latin typeface="微软雅黑" panose="020B0503020204020204" pitchFamily="34" charset="-122"/>
                <a:ea typeface="微软雅黑" panose="020B0503020204020204" pitchFamily="34" charset="-122"/>
                <a:cs typeface="+mn-ea"/>
              </a:rPr>
              <a:t>录</a:t>
            </a:r>
            <a:endParaRPr lang="zh-CN" altLang="en-US" sz="4800" b="1" dirty="0">
              <a:solidFill>
                <a:srgbClr val="E70113"/>
              </a:solidFill>
              <a:latin typeface="微软雅黑" panose="020B0503020204020204" pitchFamily="34" charset="-122"/>
              <a:ea typeface="微软雅黑" panose="020B0503020204020204" pitchFamily="34" charset="-122"/>
              <a:cs typeface="+mn-ea"/>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512" y="31522"/>
            <a:ext cx="9180512" cy="5143500"/>
          </a:xfrm>
          <a:prstGeom prst="rect">
            <a:avLst/>
          </a:prstGeom>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11760" y="1491630"/>
            <a:ext cx="4514834" cy="8968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6637" y="974968"/>
            <a:ext cx="8229819" cy="2308324"/>
          </a:xfrm>
          <a:prstGeom prst="rect">
            <a:avLst/>
          </a:prstGeom>
          <a:ln w="19050">
            <a:solidFill>
              <a:srgbClr val="EF0013"/>
            </a:solidFill>
          </a:ln>
        </p:spPr>
        <p:txBody>
          <a:bodyPr wrap="square">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cs typeface="+mn-ea"/>
                <a:sym typeface="+mn-lt"/>
              </a:rPr>
              <a:t>       </a:t>
            </a:r>
            <a:r>
              <a:rPr lang="zh-CN" altLang="zh-CN" sz="1600" dirty="0" smtClean="0">
                <a:latin typeface="微软雅黑" panose="020B0503020204020204" pitchFamily="34" charset="-122"/>
                <a:ea typeface="微软雅黑" panose="020B0503020204020204" pitchFamily="34" charset="-122"/>
                <a:cs typeface="+mn-ea"/>
                <a:sym typeface="+mn-lt"/>
              </a:rPr>
              <a:t>新道“VBS</a:t>
            </a:r>
            <a:r>
              <a:rPr lang="en-US" altLang="zh-CN" sz="1600" dirty="0" smtClean="0">
                <a:latin typeface="微软雅黑" panose="020B0503020204020204" pitchFamily="34" charset="-122"/>
                <a:ea typeface="微软雅黑" panose="020B0503020204020204" pitchFamily="34" charset="-122"/>
                <a:cs typeface="+mn-ea"/>
                <a:sym typeface="+mn-lt"/>
              </a:rPr>
              <a:t>E</a:t>
            </a:r>
            <a:r>
              <a:rPr lang="zh-CN" altLang="zh-CN" sz="1600" dirty="0" smtClean="0">
                <a:latin typeface="微软雅黑" panose="020B0503020204020204" pitchFamily="34" charset="-122"/>
                <a:ea typeface="微软雅黑" panose="020B0503020204020204" pitchFamily="34" charset="-122"/>
                <a:cs typeface="+mn-ea"/>
                <a:sym typeface="+mn-lt"/>
              </a:rPr>
              <a:t>综合实践教学平台（3.</a:t>
            </a:r>
            <a:r>
              <a:rPr lang="en-US" altLang="zh-CN" sz="1600" dirty="0">
                <a:latin typeface="微软雅黑" panose="020B0503020204020204" pitchFamily="34" charset="-122"/>
                <a:ea typeface="微软雅黑" panose="020B0503020204020204" pitchFamily="34" charset="-122"/>
                <a:cs typeface="+mn-ea"/>
                <a:sym typeface="+mn-lt"/>
              </a:rPr>
              <a:t>5</a:t>
            </a:r>
            <a:r>
              <a:rPr lang="zh-CN" altLang="zh-CN" sz="1600" dirty="0" smtClean="0">
                <a:latin typeface="微软雅黑" panose="020B0503020204020204" pitchFamily="34" charset="-122"/>
                <a:ea typeface="微软雅黑" panose="020B0503020204020204" pitchFamily="34" charset="-122"/>
                <a:cs typeface="+mn-ea"/>
                <a:sym typeface="+mn-lt"/>
              </a:rPr>
              <a:t>）”一款面向院校</a:t>
            </a:r>
            <a:r>
              <a:rPr lang="zh-CN" altLang="en-US" sz="1600" dirty="0" smtClean="0">
                <a:latin typeface="微软雅黑" panose="020B0503020204020204" pitchFamily="34" charset="-122"/>
                <a:ea typeface="微软雅黑" panose="020B0503020204020204" pitchFamily="34" charset="-122"/>
                <a:cs typeface="+mn-ea"/>
                <a:sym typeface="+mn-lt"/>
              </a:rPr>
              <a:t>经管类专业的</a:t>
            </a:r>
            <a:r>
              <a:rPr lang="zh-CN" altLang="zh-CN" sz="1600" dirty="0" smtClean="0">
                <a:latin typeface="微软雅黑" panose="020B0503020204020204" pitchFamily="34" charset="-122"/>
                <a:ea typeface="微软雅黑" panose="020B0503020204020204" pitchFamily="34" charset="-122"/>
                <a:cs typeface="+mn-ea"/>
                <a:sym typeface="+mn-lt"/>
              </a:rPr>
              <a:t>综合实践教学平台。</a:t>
            </a:r>
            <a:r>
              <a:rPr lang="zh-CN" altLang="en-US" sz="1600" dirty="0">
                <a:latin typeface="微软雅黑" panose="020B0503020204020204" pitchFamily="34" charset="-122"/>
                <a:ea typeface="微软雅黑" panose="020B0503020204020204" pitchFamily="34" charset="-122"/>
                <a:cs typeface="+mn-ea"/>
                <a:sym typeface="+mn-lt"/>
              </a:rPr>
              <a:t>课程通过对不同形态组织典型特征的抽取，营造一个虚拟的商业社会环境，让受训者在虚拟的市场环境、商务环境、政务环境和公共服务环境中，根据现实岗位工作内容、管理流程、业务单据，结合与教学目标适配的业务规则，将经营模拟与现实工作接轨，进行仿真经营和业务运作，可进行宏观微观管理、多人协同模拟经营</a:t>
            </a:r>
            <a:r>
              <a:rPr lang="zh-CN" altLang="en-US" sz="1600" dirty="0" smtClean="0">
                <a:latin typeface="微软雅黑" panose="020B0503020204020204" pitchFamily="34" charset="-122"/>
                <a:ea typeface="微软雅黑" panose="020B0503020204020204" pitchFamily="34" charset="-122"/>
                <a:cs typeface="+mn-ea"/>
                <a:sym typeface="+mn-lt"/>
              </a:rPr>
              <a:t>。从而训练自身的综合</a:t>
            </a:r>
            <a:r>
              <a:rPr lang="zh-CN" altLang="en-US" sz="1600" dirty="0">
                <a:latin typeface="微软雅黑" panose="020B0503020204020204" pitchFamily="34" charset="-122"/>
                <a:ea typeface="微软雅黑" panose="020B0503020204020204" pitchFamily="34" charset="-122"/>
                <a:cs typeface="+mn-ea"/>
                <a:sym typeface="+mn-lt"/>
              </a:rPr>
              <a:t>执行能力、综合决策能力和创新创业能力</a:t>
            </a:r>
            <a:r>
              <a:rPr lang="zh-CN" altLang="en-US" sz="1600" dirty="0" smtClean="0">
                <a:latin typeface="微软雅黑" panose="020B0503020204020204" pitchFamily="34" charset="-122"/>
                <a:ea typeface="微软雅黑" panose="020B0503020204020204" pitchFamily="34" charset="-122"/>
                <a:cs typeface="+mn-ea"/>
                <a:sym typeface="+mn-lt"/>
              </a:rPr>
              <a:t>，培养</a:t>
            </a:r>
            <a:r>
              <a:rPr lang="zh-CN" altLang="en-US" sz="1600" dirty="0">
                <a:latin typeface="微软雅黑" panose="020B0503020204020204" pitchFamily="34" charset="-122"/>
                <a:ea typeface="微软雅黑" panose="020B0503020204020204" pitchFamily="34" charset="-122"/>
                <a:cs typeface="+mn-ea"/>
                <a:sym typeface="+mn-lt"/>
              </a:rPr>
              <a:t>自身的全局意识和综合职业</a:t>
            </a:r>
            <a:r>
              <a:rPr lang="zh-CN" altLang="en-US" sz="1600" dirty="0" smtClean="0">
                <a:latin typeface="微软雅黑" panose="020B0503020204020204" pitchFamily="34" charset="-122"/>
                <a:ea typeface="微软雅黑" panose="020B0503020204020204" pitchFamily="34" charset="-122"/>
                <a:cs typeface="+mn-ea"/>
                <a:sym typeface="+mn-lt"/>
              </a:rPr>
              <a:t>素养</a:t>
            </a:r>
            <a:r>
              <a:rPr lang="zh-CN" altLang="en-US" sz="1600" dirty="0">
                <a:latin typeface="微软雅黑" panose="020B0503020204020204" pitchFamily="34" charset="-122"/>
                <a:ea typeface="微软雅黑" panose="020B0503020204020204" pitchFamily="34" charset="-122"/>
                <a:cs typeface="+mn-ea"/>
                <a:sym typeface="+mn-lt"/>
              </a:rPr>
              <a:t>。</a:t>
            </a:r>
            <a:endParaRPr lang="zh-CN" altLang="en-US" sz="1600" dirty="0">
              <a:latin typeface="微软雅黑" panose="020B0503020204020204" pitchFamily="34" charset="-122"/>
              <a:ea typeface="微软雅黑" panose="020B0503020204020204" pitchFamily="34" charset="-122"/>
              <a:cs typeface="+mn-ea"/>
              <a:sym typeface="+mn-lt"/>
            </a:endParaRPr>
          </a:p>
        </p:txBody>
      </p:sp>
      <p:grpSp>
        <p:nvGrpSpPr>
          <p:cNvPr id="3" name="组合 2"/>
          <p:cNvGrpSpPr/>
          <p:nvPr/>
        </p:nvGrpSpPr>
        <p:grpSpPr bwMode="auto">
          <a:xfrm>
            <a:off x="1" y="0"/>
            <a:ext cx="2915815" cy="558564"/>
            <a:chOff x="107691" y="119849"/>
            <a:chExt cx="2395030" cy="516500"/>
          </a:xfrm>
        </p:grpSpPr>
        <p:sp>
          <p:nvSpPr>
            <p:cNvPr id="4" name="矩形 3"/>
            <p:cNvSpPr/>
            <p:nvPr userDrawn="1"/>
          </p:nvSpPr>
          <p:spPr bwMode="auto">
            <a:xfrm>
              <a:off x="107691" y="119849"/>
              <a:ext cx="2395030" cy="516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3765" fontAlgn="auto">
                <a:spcBef>
                  <a:spcPts val="0"/>
                </a:spcBef>
                <a:spcAft>
                  <a:spcPts val="0"/>
                </a:spcAft>
                <a:defRPr/>
              </a:pPr>
              <a:endParaRPr lang="zh-CN" altLang="en-US">
                <a:solidFill>
                  <a:srgbClr val="FFFFFF"/>
                </a:solidFill>
                <a:cs typeface="+mn-ea"/>
                <a:sym typeface="+mn-lt"/>
              </a:endParaRPr>
            </a:p>
          </p:txBody>
        </p:sp>
        <p:pic>
          <p:nvPicPr>
            <p:cNvPr id="5" name="图片 7"/>
            <p:cNvPicPr>
              <a:picLocks noChangeAspect="1"/>
            </p:cNvPicPr>
            <p:nvPr userDrawn="1"/>
          </p:nvPicPr>
          <p:blipFill>
            <a:blip r:embed="rId1" cstate="print">
              <a:extLst>
                <a:ext uri="{28A0092B-C50C-407E-A947-70E740481C1C}">
                  <a14:useLocalDpi xmlns:a14="http://schemas.microsoft.com/office/drawing/2010/main" val="0"/>
                </a:ext>
              </a:extLst>
            </a:blip>
            <a:srcRect/>
            <a:stretch>
              <a:fillRect/>
            </a:stretch>
          </p:blipFill>
          <p:spPr bwMode="auto">
            <a:xfrm>
              <a:off x="220795" y="232765"/>
              <a:ext cx="507520" cy="340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TextBox 1"/>
          <p:cNvSpPr txBox="1">
            <a:spLocks noChangeArrowheads="1"/>
          </p:cNvSpPr>
          <p:nvPr/>
        </p:nvSpPr>
        <p:spPr bwMode="auto">
          <a:xfrm>
            <a:off x="1082156" y="48449"/>
            <a:ext cx="1507079" cy="461665"/>
          </a:xfrm>
          <a:prstGeom prst="rect">
            <a:avLst/>
          </a:prstGeom>
          <a:noFill/>
          <a:ln w="9525">
            <a:noFill/>
            <a:miter lim="800000"/>
          </a:ln>
        </p:spPr>
        <p:txBody>
          <a:bodyPr wrap="none">
            <a:spAutoFit/>
          </a:bodyPr>
          <a:lstStyle/>
          <a:p>
            <a:pPr>
              <a:defRPr/>
            </a:pPr>
            <a:r>
              <a:rPr kumimoji="1" lang="zh-CN" altLang="en-US" sz="2400" b="1" spc="178" dirty="0" smtClean="0">
                <a:solidFill>
                  <a:schemeClr val="bg1"/>
                </a:solidFill>
                <a:effectLst>
                  <a:outerShdw blurRad="38100" dist="38100" dir="2700000" algn="tl">
                    <a:srgbClr val="000000">
                      <a:alpha val="43137"/>
                    </a:srgbClr>
                  </a:outerShdw>
                </a:effectLst>
                <a:cs typeface="+mn-ea"/>
                <a:sym typeface="+mn-lt"/>
              </a:rPr>
              <a:t>产品概述</a:t>
            </a:r>
            <a:endParaRPr kumimoji="1" lang="zh-CN" altLang="en-US" sz="2400" b="1" spc="178" dirty="0">
              <a:solidFill>
                <a:schemeClr val="bg1"/>
              </a:solidFill>
              <a:effectLst>
                <a:outerShdw blurRad="38100" dist="38100" dir="2700000" algn="tl">
                  <a:srgbClr val="000000">
                    <a:alpha val="43137"/>
                  </a:srgbClr>
                </a:outerShdw>
              </a:effectLst>
              <a:cs typeface="+mn-ea"/>
              <a:sym typeface="+mn-lt"/>
            </a:endParaRPr>
          </a:p>
        </p:txBody>
      </p:sp>
      <p:sp>
        <p:nvSpPr>
          <p:cNvPr id="7" name="矩形 2"/>
          <p:cNvSpPr>
            <a:spLocks noChangeArrowheads="1"/>
          </p:cNvSpPr>
          <p:nvPr/>
        </p:nvSpPr>
        <p:spPr bwMode="auto">
          <a:xfrm>
            <a:off x="651595" y="-31901"/>
            <a:ext cx="571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defRPr/>
            </a:pPr>
            <a:r>
              <a:rPr lang="zh-CN" altLang="en-US" sz="3000" b="1" dirty="0" smtClean="0">
                <a:solidFill>
                  <a:srgbClr val="FFFFFF"/>
                </a:solidFill>
                <a:latin typeface="+mn-lt"/>
                <a:ea typeface="+mn-ea"/>
                <a:cs typeface="+mn-ea"/>
                <a:sym typeface="+mn-lt"/>
              </a:rPr>
              <a:t>｜</a:t>
            </a:r>
            <a:endParaRPr lang="zh-CN" altLang="en-US" sz="3000" b="1" dirty="0" smtClean="0">
              <a:solidFill>
                <a:srgbClr val="FFFFFF"/>
              </a:solidFill>
              <a:latin typeface="+mn-lt"/>
              <a:ea typeface="+mn-ea"/>
              <a:cs typeface="+mn-ea"/>
              <a:sym typeface="+mn-lt"/>
            </a:endParaRPr>
          </a:p>
        </p:txBody>
      </p:sp>
      <p:grpSp>
        <p:nvGrpSpPr>
          <p:cNvPr id="8" name="组合 22"/>
          <p:cNvGrpSpPr/>
          <p:nvPr/>
        </p:nvGrpSpPr>
        <p:grpSpPr>
          <a:xfrm>
            <a:off x="2210833" y="3579862"/>
            <a:ext cx="4536504" cy="1390085"/>
            <a:chOff x="1001368" y="1933748"/>
            <a:chExt cx="9654413" cy="2632857"/>
          </a:xfrm>
        </p:grpSpPr>
        <p:sp>
          <p:nvSpPr>
            <p:cNvPr id="9" name="TextBox 4"/>
            <p:cNvSpPr txBox="1"/>
            <p:nvPr/>
          </p:nvSpPr>
          <p:spPr>
            <a:xfrm>
              <a:off x="1001368" y="3575613"/>
              <a:ext cx="2560595" cy="990992"/>
            </a:xfrm>
            <a:prstGeom prst="rect">
              <a:avLst/>
            </a:prstGeom>
            <a:noFill/>
          </p:spPr>
          <p:txBody>
            <a:bodyPr wrap="square" rtlCol="0">
              <a:spAutoFit/>
            </a:bodyPr>
            <a:lstStyle/>
            <a:p>
              <a:pPr algn="ctr" eaLnBrk="1" hangingPunct="1">
                <a:defRPr/>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Virtual</a:t>
              </a:r>
              <a:endParaRPr kumimoji="1" lang="zh-CN" altLang="en-US" sz="1400" b="1" spc="17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虚拟</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TextBox 1"/>
            <p:cNvSpPr txBox="1">
              <a:spLocks noChangeArrowheads="1"/>
            </p:cNvSpPr>
            <p:nvPr/>
          </p:nvSpPr>
          <p:spPr bwMode="auto">
            <a:xfrm>
              <a:off x="1772454" y="1933750"/>
              <a:ext cx="1495989" cy="1748811"/>
            </a:xfrm>
            <a:prstGeom prst="rect">
              <a:avLst/>
            </a:prstGeom>
            <a:noFill/>
            <a:ln w="9525">
              <a:noFill/>
              <a:miter lim="800000"/>
            </a:ln>
          </p:spPr>
          <p:txBody>
            <a:bodyPr wrap="none" anchor="ctr">
              <a:spAutoFit/>
            </a:bodyPr>
            <a:lstStyle/>
            <a:p>
              <a:pPr eaLnBrk="1" hangingPunct="1">
                <a:defRPr/>
              </a:pPr>
              <a:r>
                <a:rPr kumimoji="1" lang="en-US" altLang="zh-CN" sz="5400" b="1" spc="179" dirty="0">
                  <a:solidFill>
                    <a:srgbClr val="0070C0"/>
                  </a:solidFill>
                  <a:latin typeface="微软雅黑" panose="020B0503020204020204" pitchFamily="34" charset="-122"/>
                  <a:ea typeface="微软雅黑" panose="020B0503020204020204" pitchFamily="34" charset="-122"/>
                </a:rPr>
                <a:t>V</a:t>
              </a:r>
              <a:endParaRPr kumimoji="1" lang="zh-CN" altLang="en-US" sz="5400" b="1" spc="179" dirty="0">
                <a:solidFill>
                  <a:srgbClr val="0070C0"/>
                </a:solidFill>
                <a:latin typeface="微软雅黑" panose="020B0503020204020204" pitchFamily="34" charset="-122"/>
                <a:ea typeface="微软雅黑" panose="020B0503020204020204" pitchFamily="34" charset="-122"/>
              </a:endParaRPr>
            </a:p>
          </p:txBody>
        </p:sp>
        <p:sp>
          <p:nvSpPr>
            <p:cNvPr id="11" name="TextBox 4"/>
            <p:cNvSpPr txBox="1"/>
            <p:nvPr/>
          </p:nvSpPr>
          <p:spPr>
            <a:xfrm>
              <a:off x="3321780" y="3575613"/>
              <a:ext cx="2560595" cy="990992"/>
            </a:xfrm>
            <a:prstGeom prst="rect">
              <a:avLst/>
            </a:prstGeom>
            <a:noFill/>
          </p:spPr>
          <p:txBody>
            <a:bodyPr wrap="square" rtlCol="0">
              <a:spAutoFit/>
            </a:bodyPr>
            <a:lstStyle/>
            <a:p>
              <a:pPr algn="ctr" eaLnBrk="1" hangingPunct="1">
                <a:defRPr/>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Business</a:t>
              </a:r>
              <a:endParaRPr kumimoji="1" lang="zh-CN" altLang="en-US" sz="1400" b="1" spc="179" dirty="0">
                <a:solidFill>
                  <a:schemeClr val="tx1">
                    <a:lumMod val="75000"/>
                    <a:lumOff val="2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商业</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1"/>
            <p:cNvSpPr txBox="1">
              <a:spLocks noChangeArrowheads="1"/>
            </p:cNvSpPr>
            <p:nvPr/>
          </p:nvSpPr>
          <p:spPr bwMode="auto">
            <a:xfrm>
              <a:off x="4092869" y="1933750"/>
              <a:ext cx="1448229" cy="1748811"/>
            </a:xfrm>
            <a:prstGeom prst="rect">
              <a:avLst/>
            </a:prstGeom>
            <a:noFill/>
            <a:ln w="9525">
              <a:noFill/>
              <a:miter lim="800000"/>
            </a:ln>
          </p:spPr>
          <p:txBody>
            <a:bodyPr wrap="none" anchor="ctr">
              <a:spAutoFit/>
            </a:bodyPr>
            <a:lstStyle/>
            <a:p>
              <a:pPr eaLnBrk="1" hangingPunct="1">
                <a:defRPr/>
              </a:pPr>
              <a:r>
                <a:rPr kumimoji="1" lang="en-US" altLang="zh-CN" sz="5400" b="1" spc="179" dirty="0">
                  <a:solidFill>
                    <a:srgbClr val="0070C0"/>
                  </a:solidFill>
                  <a:latin typeface="微软雅黑" panose="020B0503020204020204" pitchFamily="34" charset="-122"/>
                  <a:ea typeface="微软雅黑" panose="020B0503020204020204" pitchFamily="34" charset="-122"/>
                </a:rPr>
                <a:t>B</a:t>
              </a:r>
              <a:endParaRPr kumimoji="1" lang="zh-CN" altLang="en-US" sz="5400" b="1" spc="179" dirty="0">
                <a:solidFill>
                  <a:srgbClr val="0070C0"/>
                </a:solidFill>
                <a:latin typeface="微软雅黑" panose="020B0503020204020204" pitchFamily="34" charset="-122"/>
                <a:ea typeface="微软雅黑" panose="020B0503020204020204" pitchFamily="34" charset="-122"/>
              </a:endParaRPr>
            </a:p>
          </p:txBody>
        </p:sp>
        <p:sp>
          <p:nvSpPr>
            <p:cNvPr id="13" name="TextBox 4"/>
            <p:cNvSpPr txBox="1"/>
            <p:nvPr/>
          </p:nvSpPr>
          <p:spPr>
            <a:xfrm>
              <a:off x="5642193" y="3575613"/>
              <a:ext cx="2560595" cy="990992"/>
            </a:xfrm>
            <a:prstGeom prst="rect">
              <a:avLst/>
            </a:prstGeom>
            <a:noFill/>
          </p:spPr>
          <p:txBody>
            <a:bodyPr wrap="square" rtlCol="0">
              <a:spAutoFit/>
            </a:bodyPr>
            <a:lstStyle/>
            <a:p>
              <a:pPr algn="ctr" eaLnBrk="1" hangingPunct="1">
                <a:defRPr/>
              </a:pPr>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Social</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社会</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Box 1"/>
            <p:cNvSpPr txBox="1">
              <a:spLocks noChangeArrowheads="1"/>
            </p:cNvSpPr>
            <p:nvPr/>
          </p:nvSpPr>
          <p:spPr bwMode="auto">
            <a:xfrm>
              <a:off x="6413280" y="1933750"/>
              <a:ext cx="1328828" cy="1748811"/>
            </a:xfrm>
            <a:prstGeom prst="rect">
              <a:avLst/>
            </a:prstGeom>
            <a:noFill/>
            <a:ln w="9525">
              <a:noFill/>
              <a:miter lim="800000"/>
            </a:ln>
          </p:spPr>
          <p:txBody>
            <a:bodyPr wrap="none" anchor="ctr">
              <a:spAutoFit/>
            </a:bodyPr>
            <a:lstStyle/>
            <a:p>
              <a:pPr eaLnBrk="1" hangingPunct="1">
                <a:defRPr/>
              </a:pPr>
              <a:r>
                <a:rPr kumimoji="1" lang="en-US" altLang="zh-CN" sz="5400" b="1" spc="179" dirty="0">
                  <a:solidFill>
                    <a:srgbClr val="0070C0"/>
                  </a:solidFill>
                  <a:latin typeface="微软雅黑" panose="020B0503020204020204" pitchFamily="34" charset="-122"/>
                  <a:ea typeface="微软雅黑" panose="020B0503020204020204" pitchFamily="34" charset="-122"/>
                </a:rPr>
                <a:t>S</a:t>
              </a:r>
              <a:endParaRPr kumimoji="1" lang="zh-CN" altLang="en-US" sz="5400" b="1" spc="179" dirty="0">
                <a:solidFill>
                  <a:srgbClr val="0070C0"/>
                </a:solidFill>
                <a:latin typeface="微软雅黑" panose="020B0503020204020204" pitchFamily="34" charset="-122"/>
                <a:ea typeface="微软雅黑" panose="020B0503020204020204" pitchFamily="34" charset="-122"/>
              </a:endParaRPr>
            </a:p>
          </p:txBody>
        </p:sp>
        <p:sp>
          <p:nvSpPr>
            <p:cNvPr id="15" name="TextBox 4"/>
            <p:cNvSpPr txBox="1"/>
            <p:nvPr/>
          </p:nvSpPr>
          <p:spPr>
            <a:xfrm>
              <a:off x="7807188" y="3575613"/>
              <a:ext cx="2848593" cy="990992"/>
            </a:xfrm>
            <a:prstGeom prst="rect">
              <a:avLst/>
            </a:prstGeom>
            <a:noFill/>
          </p:spPr>
          <p:txBody>
            <a:bodyPr wrap="square" rtlCol="0">
              <a:spAutoFit/>
            </a:bodyPr>
            <a:lstStyle/>
            <a:p>
              <a:r>
                <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Environment</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rPr>
                <a:t>环境</a:t>
              </a:r>
              <a:endParaRPr lang="zh-CN" altLang="en-US" sz="1400" b="1" dirty="0">
                <a:solidFill>
                  <a:prstClr val="black">
                    <a:lumMod val="75000"/>
                    <a:lumOff val="25000"/>
                  </a:prst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TextBox 1"/>
            <p:cNvSpPr txBox="1">
              <a:spLocks noChangeArrowheads="1"/>
            </p:cNvSpPr>
            <p:nvPr/>
          </p:nvSpPr>
          <p:spPr bwMode="auto">
            <a:xfrm>
              <a:off x="8607056" y="1933748"/>
              <a:ext cx="1287750" cy="1748811"/>
            </a:xfrm>
            <a:prstGeom prst="rect">
              <a:avLst/>
            </a:prstGeom>
            <a:noFill/>
            <a:ln w="9525">
              <a:noFill/>
              <a:miter lim="800000"/>
            </a:ln>
          </p:spPr>
          <p:txBody>
            <a:bodyPr wrap="none" anchor="ctr">
              <a:spAutoFit/>
            </a:bodyPr>
            <a:lstStyle/>
            <a:p>
              <a:pPr eaLnBrk="1" hangingPunct="1">
                <a:defRPr/>
              </a:pPr>
              <a:r>
                <a:rPr kumimoji="1" lang="en-US" altLang="zh-CN" sz="5400" b="1" spc="179" dirty="0">
                  <a:solidFill>
                    <a:srgbClr val="0070C0"/>
                  </a:solidFill>
                  <a:latin typeface="微软雅黑" panose="020B0503020204020204" pitchFamily="34" charset="-122"/>
                  <a:ea typeface="微软雅黑" panose="020B0503020204020204" pitchFamily="34" charset="-122"/>
                </a:rPr>
                <a:t>E</a:t>
              </a:r>
              <a:endParaRPr kumimoji="1" lang="zh-CN" altLang="en-US" sz="5400" b="1" spc="179" dirty="0">
                <a:solidFill>
                  <a:srgbClr val="0070C0"/>
                </a:solidFill>
                <a:latin typeface="微软雅黑" panose="020B0503020204020204" pitchFamily="34" charset="-122"/>
                <a:ea typeface="微软雅黑" panose="020B0503020204020204" pitchFamily="34" charset="-122"/>
              </a:endParaRPr>
            </a:p>
          </p:txBody>
        </p:sp>
      </p:gr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0467" y="4373573"/>
            <a:ext cx="5976664" cy="584775"/>
          </a:xfrm>
          <a:prstGeom prst="rect">
            <a:avLst/>
          </a:prstGeom>
        </p:spPr>
        <p:txBody>
          <a:bodyPr wrap="square">
            <a:spAutoFit/>
          </a:bodyPr>
          <a:lstStyle/>
          <a:p>
            <a:r>
              <a:rPr lang="zh-CN" altLang="en-US" sz="1600" b="1" dirty="0">
                <a:latin typeface="微软雅黑" panose="020B0503020204020204" pitchFamily="34" charset="-122"/>
                <a:ea typeface="微软雅黑" panose="020B0503020204020204" pitchFamily="34" charset="-122"/>
                <a:cs typeface="+mn-ea"/>
                <a:sym typeface="+mn-lt"/>
              </a:rPr>
              <a:t>把企业搬进校园，</a:t>
            </a:r>
            <a:r>
              <a:rPr lang="zh-CN" altLang="en-US" sz="1600" b="1" kern="100" dirty="0">
                <a:latin typeface="微软雅黑" panose="020B0503020204020204" pitchFamily="34" charset="-122"/>
                <a:ea typeface="微软雅黑" panose="020B0503020204020204" pitchFamily="34" charset="-122"/>
              </a:rPr>
              <a:t>多类型企业</a:t>
            </a:r>
            <a:r>
              <a:rPr lang="zh-CN" altLang="zh-CN" sz="1600" b="1" kern="100" dirty="0">
                <a:latin typeface="微软雅黑" panose="020B0503020204020204" pitchFamily="34" charset="-122"/>
                <a:ea typeface="微软雅黑" panose="020B0503020204020204" pitchFamily="34" charset="-122"/>
              </a:rPr>
              <a:t>组织间</a:t>
            </a:r>
            <a:r>
              <a:rPr lang="zh-CN" altLang="en-US" sz="1600" b="1" kern="100" dirty="0">
                <a:latin typeface="微软雅黑" panose="020B0503020204020204" pitchFamily="34" charset="-122"/>
                <a:ea typeface="微软雅黑" panose="020B0503020204020204" pitchFamily="34" charset="-122"/>
              </a:rPr>
              <a:t>协同，</a:t>
            </a:r>
            <a:r>
              <a:rPr lang="en-US" altLang="zh-CN" sz="1600" b="1" dirty="0">
                <a:latin typeface="微软雅黑" panose="020B0503020204020204" pitchFamily="34" charset="-122"/>
                <a:ea typeface="微软雅黑" panose="020B0503020204020204" pitchFamily="34" charset="-122"/>
                <a:cs typeface="+mn-ea"/>
                <a:sym typeface="+mn-lt"/>
              </a:rPr>
              <a:t>16</a:t>
            </a:r>
            <a:r>
              <a:rPr lang="zh-CN" altLang="zh-CN" sz="1600" b="1" dirty="0">
                <a:latin typeface="微软雅黑" panose="020B0503020204020204" pitchFamily="34" charset="-122"/>
                <a:ea typeface="微软雅黑" panose="020B0503020204020204" pitchFamily="34" charset="-122"/>
                <a:cs typeface="+mn-ea"/>
                <a:sym typeface="+mn-lt"/>
              </a:rPr>
              <a:t>种组织类型、</a:t>
            </a:r>
            <a:r>
              <a:rPr lang="en-US" altLang="zh-CN" sz="1600" b="1" dirty="0">
                <a:latin typeface="微软雅黑" panose="020B0503020204020204" pitchFamily="34" charset="-122"/>
                <a:ea typeface="微软雅黑" panose="020B0503020204020204" pitchFamily="34" charset="-122"/>
                <a:cs typeface="+mn-ea"/>
                <a:sym typeface="+mn-lt"/>
              </a:rPr>
              <a:t>51</a:t>
            </a:r>
            <a:r>
              <a:rPr lang="zh-CN" altLang="en-US" sz="1600" b="1" dirty="0">
                <a:latin typeface="微软雅黑" panose="020B0503020204020204" pitchFamily="34" charset="-122"/>
                <a:ea typeface="微软雅黑" panose="020B0503020204020204" pitchFamily="34" charset="-122"/>
                <a:cs typeface="+mn-ea"/>
                <a:sym typeface="+mn-lt"/>
              </a:rPr>
              <a:t>种</a:t>
            </a:r>
            <a:r>
              <a:rPr lang="zh-CN" altLang="zh-CN" sz="1600" b="1" dirty="0">
                <a:latin typeface="微软雅黑" panose="020B0503020204020204" pitchFamily="34" charset="-122"/>
                <a:ea typeface="微软雅黑" panose="020B0503020204020204" pitchFamily="34" charset="-122"/>
                <a:cs typeface="+mn-ea"/>
                <a:sym typeface="+mn-lt"/>
              </a:rPr>
              <a:t>岗位设置、</a:t>
            </a:r>
            <a:r>
              <a:rPr lang="en-US" altLang="zh-CN" sz="1600" b="1" dirty="0">
                <a:latin typeface="微软雅黑" panose="020B0503020204020204" pitchFamily="34" charset="-122"/>
                <a:ea typeface="微软雅黑" panose="020B0503020204020204" pitchFamily="34" charset="-122"/>
                <a:cs typeface="+mn-ea"/>
                <a:sym typeface="+mn-lt"/>
              </a:rPr>
              <a:t>500</a:t>
            </a:r>
            <a:r>
              <a:rPr lang="zh-CN" altLang="en-US" sz="1600" b="1" dirty="0">
                <a:latin typeface="微软雅黑" panose="020B0503020204020204" pitchFamily="34" charset="-122"/>
                <a:ea typeface="微软雅黑" panose="020B0503020204020204" pitchFamily="34" charset="-122"/>
                <a:cs typeface="+mn-ea"/>
                <a:sym typeface="+mn-lt"/>
              </a:rPr>
              <a:t>余种</a:t>
            </a:r>
            <a:r>
              <a:rPr lang="zh-CN" altLang="zh-CN" sz="1600" b="1" dirty="0">
                <a:latin typeface="微软雅黑" panose="020B0503020204020204" pitchFamily="34" charset="-122"/>
                <a:ea typeface="微软雅黑" panose="020B0503020204020204" pitchFamily="34" charset="-122"/>
                <a:cs typeface="+mn-ea"/>
                <a:sym typeface="+mn-lt"/>
              </a:rPr>
              <a:t>业务演练</a:t>
            </a:r>
            <a:endParaRPr lang="en-US" altLang="zh-CN" sz="1600" b="1" dirty="0">
              <a:latin typeface="微软雅黑" panose="020B0503020204020204" pitchFamily="34" charset="-122"/>
              <a:ea typeface="微软雅黑" panose="020B0503020204020204" pitchFamily="34" charset="-122"/>
              <a:cs typeface="+mn-ea"/>
              <a:sym typeface="+mn-lt"/>
            </a:endParaRPr>
          </a:p>
        </p:txBody>
      </p:sp>
      <p:sp>
        <p:nvSpPr>
          <p:cNvPr id="3" name="矩形 2"/>
          <p:cNvSpPr/>
          <p:nvPr/>
        </p:nvSpPr>
        <p:spPr>
          <a:xfrm>
            <a:off x="6444208" y="984701"/>
            <a:ext cx="1872208" cy="3000821"/>
          </a:xfrm>
          <a:prstGeom prst="rect">
            <a:avLst/>
          </a:prstGeom>
        </p:spPr>
        <p:txBody>
          <a:bodyPr wrap="square">
            <a:spAutoFit/>
          </a:bodyPr>
          <a:lstStyle/>
          <a:p>
            <a:pPr>
              <a:lnSpc>
                <a:spcPct val="150000"/>
              </a:lnSpc>
            </a:pPr>
            <a:r>
              <a:rPr lang="zh-CN" altLang="en-US" sz="1400" kern="100" dirty="0">
                <a:latin typeface="微软雅黑" panose="020B0503020204020204" pitchFamily="34" charset="-122"/>
                <a:ea typeface="微软雅黑" panose="020B0503020204020204" pitchFamily="34" charset="-122"/>
                <a:cs typeface="+mn-ea"/>
                <a:sym typeface="+mn-lt"/>
              </a:rPr>
              <a:t>经营</a:t>
            </a:r>
            <a:r>
              <a:rPr lang="zh-CN" altLang="en-US" sz="1400" kern="100" dirty="0" smtClean="0">
                <a:latin typeface="微软雅黑" panose="020B0503020204020204" pitchFamily="34" charset="-122"/>
                <a:ea typeface="微软雅黑" panose="020B0503020204020204" pitchFamily="34" charset="-122"/>
                <a:cs typeface="+mn-ea"/>
                <a:sym typeface="+mn-lt"/>
              </a:rPr>
              <a:t>闭环，教学闭环，数据</a:t>
            </a:r>
            <a:r>
              <a:rPr lang="zh-CN" altLang="en-US" sz="1400" kern="100" dirty="0">
                <a:latin typeface="微软雅黑" panose="020B0503020204020204" pitchFamily="34" charset="-122"/>
                <a:ea typeface="微软雅黑" panose="020B0503020204020204" pitchFamily="34" charset="-122"/>
                <a:cs typeface="+mn-ea"/>
                <a:sym typeface="+mn-lt"/>
              </a:rPr>
              <a:t>模型</a:t>
            </a:r>
            <a:r>
              <a:rPr lang="zh-CN" altLang="en-US" sz="1400" kern="100" dirty="0" smtClean="0">
                <a:latin typeface="微软雅黑" panose="020B0503020204020204" pitchFamily="34" charset="-122"/>
                <a:ea typeface="微软雅黑" panose="020B0503020204020204" pitchFamily="34" charset="-122"/>
                <a:cs typeface="+mn-ea"/>
                <a:sym typeface="+mn-lt"/>
              </a:rPr>
              <a:t>，资源库，</a:t>
            </a:r>
            <a:r>
              <a:rPr lang="zh-CN" altLang="en-US" sz="1400" kern="100" dirty="0">
                <a:latin typeface="微软雅黑" panose="020B0503020204020204" pitchFamily="34" charset="-122"/>
                <a:ea typeface="微软雅黑" panose="020B0503020204020204" pitchFamily="34" charset="-122"/>
                <a:cs typeface="+mn-ea"/>
                <a:sym typeface="+mn-lt"/>
              </a:rPr>
              <a:t>多模式授课</a:t>
            </a:r>
            <a:endParaRPr lang="en-US" altLang="zh-CN" sz="1400" kern="100" dirty="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400" dirty="0">
                <a:latin typeface="微软雅黑" panose="020B0503020204020204" pitchFamily="34" charset="-122"/>
                <a:ea typeface="微软雅黑" panose="020B0503020204020204" pitchFamily="34" charset="-122"/>
              </a:rPr>
              <a:t>支持</a:t>
            </a:r>
            <a:r>
              <a:rPr lang="zh-CN" altLang="en-US" sz="1400" dirty="0" smtClean="0">
                <a:latin typeface="微软雅黑" panose="020B0503020204020204" pitchFamily="34" charset="-122"/>
                <a:ea typeface="微软雅黑" panose="020B0503020204020204" pitchFamily="34" charset="-122"/>
              </a:rPr>
              <a:t>云服务</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kern="100" dirty="0" smtClean="0">
                <a:latin typeface="微软雅黑" panose="020B0503020204020204" pitchFamily="34" charset="-122"/>
                <a:ea typeface="微软雅黑" panose="020B0503020204020204" pitchFamily="34" charset="-122"/>
                <a:cs typeface="+mn-ea"/>
                <a:sym typeface="+mn-lt"/>
              </a:rPr>
              <a:t>个性化教学设计</a:t>
            </a:r>
            <a:endParaRPr lang="en-US" altLang="zh-CN" sz="1400" kern="1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400" kern="100" dirty="0">
                <a:latin typeface="微软雅黑" panose="020B0503020204020204" pitchFamily="34" charset="-122"/>
                <a:ea typeface="微软雅黑" panose="020B0503020204020204" pitchFamily="34" charset="-122"/>
                <a:cs typeface="+mn-ea"/>
                <a:sym typeface="+mn-lt"/>
              </a:rPr>
              <a:t>线</a:t>
            </a:r>
            <a:r>
              <a:rPr lang="zh-CN" altLang="en-US" sz="1400" kern="100" dirty="0" smtClean="0">
                <a:latin typeface="微软雅黑" panose="020B0503020204020204" pitchFamily="34" charset="-122"/>
                <a:ea typeface="微软雅黑" panose="020B0503020204020204" pitchFamily="34" charset="-122"/>
                <a:cs typeface="+mn-ea"/>
                <a:sym typeface="+mn-lt"/>
              </a:rPr>
              <a:t>上线下高仿真单据</a:t>
            </a:r>
            <a:endParaRPr lang="en-US" altLang="zh-CN" sz="1400" kern="1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400" kern="100" dirty="0" smtClean="0">
                <a:latin typeface="微软雅黑" panose="020B0503020204020204" pitchFamily="34" charset="-122"/>
                <a:ea typeface="微软雅黑" panose="020B0503020204020204" pitchFamily="34" charset="-122"/>
                <a:cs typeface="+mn-ea"/>
                <a:sym typeface="+mn-lt"/>
              </a:rPr>
              <a:t>AR</a:t>
            </a:r>
            <a:r>
              <a:rPr lang="zh-CN" altLang="en-US" sz="1400" kern="100" dirty="0" smtClean="0">
                <a:latin typeface="微软雅黑" panose="020B0503020204020204" pitchFamily="34" charset="-122"/>
                <a:ea typeface="微软雅黑" panose="020B0503020204020204" pitchFamily="34" charset="-122"/>
                <a:cs typeface="+mn-ea"/>
                <a:sym typeface="+mn-lt"/>
              </a:rPr>
              <a:t>情境教学系统</a:t>
            </a:r>
            <a:endParaRPr lang="en-US" altLang="zh-CN" sz="1400" kern="1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400" kern="100" dirty="0" smtClean="0">
                <a:latin typeface="微软雅黑" panose="020B0503020204020204" pitchFamily="34" charset="-122"/>
                <a:ea typeface="微软雅黑" panose="020B0503020204020204" pitchFamily="34" charset="-122"/>
                <a:cs typeface="+mn-ea"/>
                <a:sym typeface="+mn-lt"/>
              </a:rPr>
              <a:t>人工智能云助教</a:t>
            </a:r>
            <a:endParaRPr lang="en-US" altLang="zh-CN" sz="1400" kern="100" dirty="0" smtClean="0">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400" b="1" kern="100" dirty="0" smtClean="0">
                <a:solidFill>
                  <a:srgbClr val="FF0000"/>
                </a:solidFill>
                <a:latin typeface="微软雅黑" panose="020B0503020204020204" pitchFamily="34" charset="-122"/>
                <a:ea typeface="微软雅黑" panose="020B0503020204020204" pitchFamily="34" charset="-122"/>
                <a:cs typeface="+mn-ea"/>
                <a:sym typeface="+mn-lt"/>
              </a:rPr>
              <a:t>经营决策教学系统</a:t>
            </a:r>
            <a:endParaRPr lang="en-US" altLang="zh-CN" sz="1400" b="1" kern="100" dirty="0">
              <a:solidFill>
                <a:srgbClr val="FF0000"/>
              </a:solidFill>
              <a:latin typeface="微软雅黑" panose="020B0503020204020204" pitchFamily="34" charset="-122"/>
              <a:ea typeface="微软雅黑" panose="020B0503020204020204" pitchFamily="34" charset="-122"/>
              <a:cs typeface="+mn-ea"/>
              <a:sym typeface="+mn-lt"/>
            </a:endParaRPr>
          </a:p>
        </p:txBody>
      </p:sp>
      <p:grpSp>
        <p:nvGrpSpPr>
          <p:cNvPr id="13" name="组合 12"/>
          <p:cNvGrpSpPr/>
          <p:nvPr/>
        </p:nvGrpSpPr>
        <p:grpSpPr bwMode="auto">
          <a:xfrm>
            <a:off x="1" y="0"/>
            <a:ext cx="2915815" cy="558564"/>
            <a:chOff x="107691" y="119849"/>
            <a:chExt cx="2395030" cy="516500"/>
          </a:xfrm>
        </p:grpSpPr>
        <p:sp>
          <p:nvSpPr>
            <p:cNvPr id="14" name="矩形 13"/>
            <p:cNvSpPr/>
            <p:nvPr userDrawn="1"/>
          </p:nvSpPr>
          <p:spPr bwMode="auto">
            <a:xfrm>
              <a:off x="107691" y="119849"/>
              <a:ext cx="2395030" cy="516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3765" fontAlgn="auto">
                <a:spcBef>
                  <a:spcPts val="0"/>
                </a:spcBef>
                <a:spcAft>
                  <a:spcPts val="0"/>
                </a:spcAft>
                <a:defRPr/>
              </a:pPr>
              <a:endParaRPr lang="zh-CN" altLang="en-US">
                <a:solidFill>
                  <a:srgbClr val="FFFFFF"/>
                </a:solidFill>
                <a:cs typeface="+mn-ea"/>
                <a:sym typeface="+mn-lt"/>
              </a:endParaRPr>
            </a:p>
          </p:txBody>
        </p:sp>
        <p:pic>
          <p:nvPicPr>
            <p:cNvPr id="15" name="图片 7"/>
            <p:cNvPicPr>
              <a:picLocks noChangeAspect="1"/>
            </p:cNvPicPr>
            <p:nvPr userDrawn="1"/>
          </p:nvPicPr>
          <p:blipFill>
            <a:blip r:embed="rId1" cstate="print">
              <a:extLst>
                <a:ext uri="{28A0092B-C50C-407E-A947-70E740481C1C}">
                  <a14:useLocalDpi xmlns:a14="http://schemas.microsoft.com/office/drawing/2010/main" val="0"/>
                </a:ext>
              </a:extLst>
            </a:blip>
            <a:srcRect/>
            <a:stretch>
              <a:fillRect/>
            </a:stretch>
          </p:blipFill>
          <p:spPr bwMode="auto">
            <a:xfrm>
              <a:off x="220795" y="232765"/>
              <a:ext cx="507520" cy="340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1"/>
          <p:cNvSpPr txBox="1">
            <a:spLocks noChangeArrowheads="1"/>
          </p:cNvSpPr>
          <p:nvPr/>
        </p:nvSpPr>
        <p:spPr bwMode="auto">
          <a:xfrm>
            <a:off x="1082156" y="48449"/>
            <a:ext cx="1507079" cy="461665"/>
          </a:xfrm>
          <a:prstGeom prst="rect">
            <a:avLst/>
          </a:prstGeom>
          <a:noFill/>
          <a:ln w="9525">
            <a:noFill/>
            <a:miter lim="800000"/>
          </a:ln>
        </p:spPr>
        <p:txBody>
          <a:bodyPr wrap="none">
            <a:spAutoFit/>
          </a:bodyPr>
          <a:lstStyle/>
          <a:p>
            <a:pPr>
              <a:defRPr/>
            </a:pPr>
            <a:r>
              <a:rPr kumimoji="1" lang="zh-CN" altLang="en-US" sz="2400" b="1" spc="178" dirty="0" smtClean="0">
                <a:solidFill>
                  <a:schemeClr val="bg1"/>
                </a:solidFill>
                <a:effectLst>
                  <a:outerShdw blurRad="38100" dist="38100" dir="2700000" algn="tl">
                    <a:srgbClr val="000000">
                      <a:alpha val="43137"/>
                    </a:srgbClr>
                  </a:outerShdw>
                </a:effectLst>
                <a:cs typeface="+mn-ea"/>
                <a:sym typeface="+mn-lt"/>
              </a:rPr>
              <a:t>产品概述</a:t>
            </a:r>
            <a:endParaRPr kumimoji="1" lang="zh-CN" altLang="en-US" sz="2400" b="1" spc="178" dirty="0">
              <a:solidFill>
                <a:schemeClr val="bg1"/>
              </a:solidFill>
              <a:effectLst>
                <a:outerShdw blurRad="38100" dist="38100" dir="2700000" algn="tl">
                  <a:srgbClr val="000000">
                    <a:alpha val="43137"/>
                  </a:srgbClr>
                </a:outerShdw>
              </a:effectLst>
              <a:cs typeface="+mn-ea"/>
              <a:sym typeface="+mn-lt"/>
            </a:endParaRPr>
          </a:p>
        </p:txBody>
      </p:sp>
      <p:sp>
        <p:nvSpPr>
          <p:cNvPr id="17" name="矩形 2"/>
          <p:cNvSpPr>
            <a:spLocks noChangeArrowheads="1"/>
          </p:cNvSpPr>
          <p:nvPr/>
        </p:nvSpPr>
        <p:spPr bwMode="auto">
          <a:xfrm>
            <a:off x="651595" y="-31901"/>
            <a:ext cx="571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defRPr/>
            </a:pPr>
            <a:r>
              <a:rPr lang="zh-CN" altLang="en-US" sz="3000" b="1" dirty="0" smtClean="0">
                <a:solidFill>
                  <a:srgbClr val="FFFFFF"/>
                </a:solidFill>
                <a:latin typeface="+mn-lt"/>
                <a:ea typeface="+mn-ea"/>
                <a:cs typeface="+mn-ea"/>
                <a:sym typeface="+mn-lt"/>
              </a:rPr>
              <a:t>｜</a:t>
            </a:r>
            <a:endParaRPr lang="zh-CN" altLang="en-US" sz="3000" b="1" dirty="0" smtClean="0">
              <a:solidFill>
                <a:srgbClr val="FFFFFF"/>
              </a:solidFill>
              <a:latin typeface="+mn-lt"/>
              <a:ea typeface="+mn-ea"/>
              <a:cs typeface="+mn-ea"/>
              <a:sym typeface="+mn-lt"/>
            </a:endParaRPr>
          </a:p>
        </p:txBody>
      </p:sp>
      <p:grpSp>
        <p:nvGrpSpPr>
          <p:cNvPr id="10" name="组合 9"/>
          <p:cNvGrpSpPr/>
          <p:nvPr/>
        </p:nvGrpSpPr>
        <p:grpSpPr>
          <a:xfrm>
            <a:off x="404994" y="2549188"/>
            <a:ext cx="707884" cy="889056"/>
            <a:chOff x="3064327" y="1563637"/>
            <a:chExt cx="707884" cy="889056"/>
          </a:xfrm>
        </p:grpSpPr>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12240" y="1563637"/>
              <a:ext cx="612059" cy="612059"/>
            </a:xfrm>
            <a:prstGeom prst="rect">
              <a:avLst/>
            </a:prstGeom>
          </p:spPr>
        </p:pic>
        <p:sp>
          <p:nvSpPr>
            <p:cNvPr id="12" name="文本框 11"/>
            <p:cNvSpPr txBox="1"/>
            <p:nvPr/>
          </p:nvSpPr>
          <p:spPr>
            <a:xfrm>
              <a:off x="3064327" y="2175696"/>
              <a:ext cx="707884"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工商银行</a:t>
              </a:r>
              <a:endParaRPr kumimoji="0" lang="zh-CN" altLang="en-US" sz="1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18" name="组合 17"/>
          <p:cNvGrpSpPr/>
          <p:nvPr/>
        </p:nvGrpSpPr>
        <p:grpSpPr>
          <a:xfrm>
            <a:off x="1496226" y="2448921"/>
            <a:ext cx="1010897" cy="1068940"/>
            <a:chOff x="4333592" y="1397238"/>
            <a:chExt cx="1010897" cy="106894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3592" y="1397238"/>
              <a:ext cx="1010897" cy="1010897"/>
            </a:xfrm>
            <a:prstGeom prst="rect">
              <a:avLst/>
            </a:prstGeom>
          </p:spPr>
        </p:pic>
        <p:sp>
          <p:nvSpPr>
            <p:cNvPr id="20" name="文本框 19"/>
            <p:cNvSpPr txBox="1"/>
            <p:nvPr/>
          </p:nvSpPr>
          <p:spPr>
            <a:xfrm>
              <a:off x="4562042" y="2189181"/>
              <a:ext cx="553996"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税务局</a:t>
              </a:r>
              <a:endParaRPr kumimoji="0" lang="zh-CN" altLang="en-US" sz="1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21" name="组合 20"/>
          <p:cNvGrpSpPr/>
          <p:nvPr/>
        </p:nvGrpSpPr>
        <p:grpSpPr>
          <a:xfrm>
            <a:off x="5230502" y="2570763"/>
            <a:ext cx="553996" cy="889055"/>
            <a:chOff x="5926455" y="1563637"/>
            <a:chExt cx="553996" cy="889055"/>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26455" y="1563637"/>
              <a:ext cx="540052" cy="540052"/>
            </a:xfrm>
            <a:prstGeom prst="rect">
              <a:avLst/>
            </a:prstGeom>
          </p:spPr>
        </p:pic>
        <p:sp>
          <p:nvSpPr>
            <p:cNvPr id="23" name="文本框 22"/>
            <p:cNvSpPr txBox="1"/>
            <p:nvPr/>
          </p:nvSpPr>
          <p:spPr>
            <a:xfrm>
              <a:off x="5926455" y="2175695"/>
              <a:ext cx="553996"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lang="zh-CN" altLang="en-US" sz="1200" dirty="0">
                  <a:solidFill>
                    <a:srgbClr val="000000"/>
                  </a:solidFill>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工商</a:t>
              </a:r>
              <a:r>
                <a:rPr kumimoji="0" lang="zh-CN" altLang="en-US" sz="120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局</a:t>
              </a:r>
              <a:endParaRPr kumimoji="0" lang="zh-CN" altLang="en-US" sz="120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24" name="组合 23"/>
          <p:cNvGrpSpPr/>
          <p:nvPr/>
        </p:nvGrpSpPr>
        <p:grpSpPr>
          <a:xfrm>
            <a:off x="4865391" y="1126656"/>
            <a:ext cx="866913" cy="1005411"/>
            <a:chOff x="7164288" y="1488803"/>
            <a:chExt cx="866913" cy="1005411"/>
          </a:xfrm>
        </p:grpSpPr>
        <p:pic>
          <p:nvPicPr>
            <p:cNvPr id="25" name="图片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64288" y="1488803"/>
              <a:ext cx="866913" cy="866913"/>
            </a:xfrm>
            <a:prstGeom prst="rect">
              <a:avLst/>
            </a:prstGeom>
          </p:spPr>
        </p:pic>
        <p:sp>
          <p:nvSpPr>
            <p:cNvPr id="26" name="文本框 25"/>
            <p:cNvSpPr txBox="1"/>
            <p:nvPr/>
          </p:nvSpPr>
          <p:spPr>
            <a:xfrm>
              <a:off x="7380312" y="2217217"/>
              <a:ext cx="400108"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国贸</a:t>
              </a:r>
              <a:endParaRPr kumimoji="0" lang="zh-CN" altLang="en-US" sz="120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27" name="组合 26"/>
          <p:cNvGrpSpPr/>
          <p:nvPr/>
        </p:nvGrpSpPr>
        <p:grpSpPr>
          <a:xfrm>
            <a:off x="2636264" y="2573825"/>
            <a:ext cx="1015661" cy="885993"/>
            <a:chOff x="3069560" y="3040299"/>
            <a:chExt cx="1015661" cy="885993"/>
          </a:xfrm>
        </p:grpSpPr>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75856" y="3040299"/>
              <a:ext cx="592460" cy="592460"/>
            </a:xfrm>
            <a:prstGeom prst="rect">
              <a:avLst/>
            </a:prstGeom>
          </p:spPr>
        </p:pic>
        <p:sp>
          <p:nvSpPr>
            <p:cNvPr id="29" name="文本框 28"/>
            <p:cNvSpPr txBox="1"/>
            <p:nvPr/>
          </p:nvSpPr>
          <p:spPr>
            <a:xfrm>
              <a:off x="3069560" y="3649295"/>
              <a:ext cx="1015661"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会计师事务所</a:t>
              </a:r>
              <a:endParaRPr kumimoji="0" lang="zh-CN" altLang="en-US" sz="1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30" name="组合 29"/>
          <p:cNvGrpSpPr/>
          <p:nvPr/>
        </p:nvGrpSpPr>
        <p:grpSpPr>
          <a:xfrm>
            <a:off x="3925588" y="2427734"/>
            <a:ext cx="980170" cy="1090127"/>
            <a:chOff x="4453101" y="3004295"/>
            <a:chExt cx="980170" cy="1090127"/>
          </a:xfrm>
        </p:grpSpPr>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06806" y="3004295"/>
              <a:ext cx="664468" cy="664468"/>
            </a:xfrm>
            <a:prstGeom prst="rect">
              <a:avLst/>
            </a:prstGeom>
          </p:spPr>
        </p:pic>
        <p:sp>
          <p:nvSpPr>
            <p:cNvPr id="32" name="文本框 31"/>
            <p:cNvSpPr txBox="1"/>
            <p:nvPr/>
          </p:nvSpPr>
          <p:spPr>
            <a:xfrm>
              <a:off x="4453101" y="3632759"/>
              <a:ext cx="980170" cy="4616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人力资源与社会保障局</a:t>
              </a:r>
              <a:endParaRPr kumimoji="0" lang="zh-CN" altLang="en-US" sz="1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33" name="组合 32"/>
          <p:cNvGrpSpPr/>
          <p:nvPr/>
        </p:nvGrpSpPr>
        <p:grpSpPr>
          <a:xfrm>
            <a:off x="832991" y="1200416"/>
            <a:ext cx="733777" cy="943029"/>
            <a:chOff x="5926455" y="3004295"/>
            <a:chExt cx="733777" cy="943029"/>
          </a:xfrm>
        </p:grpSpPr>
        <p:pic>
          <p:nvPicPr>
            <p:cNvPr id="34" name="图片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26455" y="3004295"/>
              <a:ext cx="664468" cy="664468"/>
            </a:xfrm>
            <a:prstGeom prst="rect">
              <a:avLst/>
            </a:prstGeom>
          </p:spPr>
        </p:pic>
        <p:sp>
          <p:nvSpPr>
            <p:cNvPr id="35" name="文本框 34"/>
            <p:cNvSpPr txBox="1"/>
            <p:nvPr/>
          </p:nvSpPr>
          <p:spPr>
            <a:xfrm>
              <a:off x="5952348" y="3670327"/>
              <a:ext cx="707884"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工贸企业</a:t>
              </a:r>
              <a:endParaRPr kumimoji="0" lang="zh-CN" altLang="en-US" sz="1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36" name="组合 35"/>
          <p:cNvGrpSpPr/>
          <p:nvPr/>
        </p:nvGrpSpPr>
        <p:grpSpPr>
          <a:xfrm>
            <a:off x="2049081" y="1126656"/>
            <a:ext cx="736476" cy="967078"/>
            <a:chOff x="7294725" y="2896512"/>
            <a:chExt cx="736476" cy="967078"/>
          </a:xfrm>
        </p:grpSpPr>
        <p:pic>
          <p:nvPicPr>
            <p:cNvPr id="37" name="图片 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4725" y="2896512"/>
              <a:ext cx="736476" cy="736476"/>
            </a:xfrm>
            <a:prstGeom prst="rect">
              <a:avLst/>
            </a:prstGeom>
          </p:spPr>
        </p:pic>
        <p:sp>
          <p:nvSpPr>
            <p:cNvPr id="38" name="文本框 37"/>
            <p:cNvSpPr txBox="1"/>
            <p:nvPr/>
          </p:nvSpPr>
          <p:spPr>
            <a:xfrm>
              <a:off x="7323317" y="3586593"/>
              <a:ext cx="707884"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童车制造</a:t>
              </a:r>
              <a:endParaRPr kumimoji="0" lang="zh-CN" altLang="en-US" sz="1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grpSp>
        <p:nvGrpSpPr>
          <p:cNvPr id="39" name="组合 38"/>
          <p:cNvGrpSpPr/>
          <p:nvPr/>
        </p:nvGrpSpPr>
        <p:grpSpPr>
          <a:xfrm>
            <a:off x="3457543" y="1229330"/>
            <a:ext cx="590669" cy="864404"/>
            <a:chOff x="1835696" y="3144587"/>
            <a:chExt cx="590669" cy="864404"/>
          </a:xfrm>
        </p:grpSpPr>
        <p:pic>
          <p:nvPicPr>
            <p:cNvPr id="40" name="图片 3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35696" y="3144587"/>
              <a:ext cx="570088" cy="570088"/>
            </a:xfrm>
            <a:prstGeom prst="rect">
              <a:avLst/>
            </a:prstGeom>
          </p:spPr>
        </p:pic>
        <p:sp>
          <p:nvSpPr>
            <p:cNvPr id="41" name="文本框 40"/>
            <p:cNvSpPr txBox="1"/>
            <p:nvPr/>
          </p:nvSpPr>
          <p:spPr>
            <a:xfrm>
              <a:off x="1872369" y="3731994"/>
              <a:ext cx="553996" cy="276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smtClean="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rPr>
                <a:t>经销商</a:t>
              </a:r>
              <a:endParaRPr kumimoji="0" lang="zh-CN" altLang="en-US" sz="1200" b="0" i="0" u="none" strike="noStrike" cap="none" spc="0" normalizeH="0" baseline="0" dirty="0">
                <a:ln>
                  <a:noFill/>
                </a:ln>
                <a:solidFill>
                  <a:srgbClr val="000000"/>
                </a:solidFill>
                <a:effectLst/>
                <a:uFillTx/>
                <a:latin typeface="微软雅黑" panose="020B0503020204020204" pitchFamily="34" charset="-122"/>
                <a:ea typeface="微软雅黑" panose="020B0503020204020204" pitchFamily="34" charset="-122"/>
                <a:cs typeface="等线" panose="02010600030101010101" charset="-122"/>
                <a:sym typeface="等线" panose="02010600030101010101" charset="-122"/>
              </a:endParaRPr>
            </a:p>
          </p:txBody>
        </p:sp>
      </p:gr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课程实施</a:t>
            </a:r>
            <a:endParaRPr lang="zh-CN" altLang="en-US" dirty="0"/>
          </a:p>
        </p:txBody>
      </p:sp>
      <p:sp>
        <p:nvSpPr>
          <p:cNvPr id="3" name="文本框 2"/>
          <p:cNvSpPr txBox="1"/>
          <p:nvPr/>
        </p:nvSpPr>
        <p:spPr>
          <a:xfrm>
            <a:off x="705619" y="728107"/>
            <a:ext cx="2277836" cy="415498"/>
          </a:xfrm>
          <a:prstGeom prst="rect">
            <a:avLst/>
          </a:prstGeom>
          <a:noFill/>
        </p:spPr>
        <p:txBody>
          <a:bodyPr wrap="square" rtlCol="0">
            <a:spAutoFit/>
          </a:bodyPr>
          <a:lstStyle/>
          <a:p>
            <a:pPr marL="342900" indent="-342900" defTabSz="685800">
              <a:buFont typeface="Arial" panose="020B0604020202020204" pitchFamily="34" charset="0"/>
              <a:buChar char="•"/>
            </a:pPr>
            <a:r>
              <a:rPr lang="zh-CN" altLang="en-US" sz="2100" dirty="0">
                <a:solidFill>
                  <a:prstClr val="black"/>
                </a:solidFill>
                <a:latin typeface="微软雅黑" panose="020B0503020204020204" pitchFamily="34" charset="-122"/>
                <a:ea typeface="微软雅黑" panose="020B0503020204020204" pitchFamily="34" charset="-122"/>
              </a:rPr>
              <a:t>课程流程</a:t>
            </a:r>
            <a:endParaRPr lang="zh-CN" altLang="en-US" sz="2100" dirty="0">
              <a:solidFill>
                <a:prstClr val="black"/>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1"/>
          <a:stretch>
            <a:fillRect/>
          </a:stretch>
        </p:blipFill>
        <p:spPr>
          <a:xfrm>
            <a:off x="971601" y="1143605"/>
            <a:ext cx="7416824" cy="3779576"/>
          </a:xfrm>
          <a:prstGeom prst="rect">
            <a:avLst/>
          </a:prstGeom>
        </p:spPr>
      </p:pic>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306"/>
          <p:cNvGrpSpPr/>
          <p:nvPr/>
        </p:nvGrpSpPr>
        <p:grpSpPr bwMode="auto">
          <a:xfrm>
            <a:off x="1232249" y="865967"/>
            <a:ext cx="6748463" cy="1073944"/>
            <a:chOff x="251520" y="260648"/>
            <a:chExt cx="8424936" cy="1800200"/>
          </a:xfrm>
        </p:grpSpPr>
        <p:sp>
          <p:nvSpPr>
            <p:cNvPr id="308" name="圆角矩形 307"/>
            <p:cNvSpPr/>
            <p:nvPr/>
          </p:nvSpPr>
          <p:spPr>
            <a:xfrm>
              <a:off x="395702" y="260648"/>
              <a:ext cx="8280754" cy="1800200"/>
            </a:xfrm>
            <a:prstGeom prst="roundRect">
              <a:avLst/>
            </a:prstGeom>
            <a:noFill/>
            <a:ln w="19050">
              <a:solidFill>
                <a:srgbClr val="004C7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09" name="圆角矩形 308"/>
            <p:cNvSpPr/>
            <p:nvPr/>
          </p:nvSpPr>
          <p:spPr>
            <a:xfrm>
              <a:off x="251520" y="260648"/>
              <a:ext cx="936434" cy="1800200"/>
            </a:xfrm>
            <a:prstGeom prst="roundRect">
              <a:avLst/>
            </a:prstGeom>
            <a:solidFill>
              <a:srgbClr val="004C75"/>
            </a:solidFill>
            <a:ln>
              <a:solidFill>
                <a:srgbClr val="004C7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制</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造</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行</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业</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grpSp>
      <p:grpSp>
        <p:nvGrpSpPr>
          <p:cNvPr id="20483" name="组合 309"/>
          <p:cNvGrpSpPr/>
          <p:nvPr/>
        </p:nvGrpSpPr>
        <p:grpSpPr bwMode="auto">
          <a:xfrm>
            <a:off x="1202484" y="2105407"/>
            <a:ext cx="6748463" cy="1502569"/>
            <a:chOff x="251520" y="2204864"/>
            <a:chExt cx="8424936" cy="2520280"/>
          </a:xfrm>
        </p:grpSpPr>
        <p:sp>
          <p:nvSpPr>
            <p:cNvPr id="311" name="圆角矩形 310"/>
            <p:cNvSpPr/>
            <p:nvPr/>
          </p:nvSpPr>
          <p:spPr>
            <a:xfrm>
              <a:off x="395701" y="2204864"/>
              <a:ext cx="8280755" cy="2520280"/>
            </a:xfrm>
            <a:prstGeom prst="roundRect">
              <a:avLst>
                <a:gd name="adj" fmla="val 10975"/>
              </a:avLst>
            </a:prstGeom>
            <a:noFill/>
            <a:ln w="19050">
              <a:solidFill>
                <a:srgbClr val="FE4C4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12" name="圆角矩形 311"/>
            <p:cNvSpPr/>
            <p:nvPr/>
          </p:nvSpPr>
          <p:spPr>
            <a:xfrm>
              <a:off x="251520" y="2204864"/>
              <a:ext cx="936434" cy="2520280"/>
            </a:xfrm>
            <a:prstGeom prst="roundRect">
              <a:avLst/>
            </a:prstGeom>
            <a:solidFill>
              <a:srgbClr val="FE4C4A"/>
            </a:solidFill>
            <a:ln>
              <a:solidFill>
                <a:srgbClr val="FE4C4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流</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通</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行</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业</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grpSp>
      <p:sp>
        <p:nvSpPr>
          <p:cNvPr id="316" name="右箭头 315"/>
          <p:cNvSpPr/>
          <p:nvPr/>
        </p:nvSpPr>
        <p:spPr bwMode="auto">
          <a:xfrm>
            <a:off x="2908650" y="1166004"/>
            <a:ext cx="103585" cy="310753"/>
          </a:xfrm>
          <a:prstGeom prst="rightArrow">
            <a:avLst>
              <a:gd name="adj1" fmla="val 50000"/>
              <a:gd name="adj2" fmla="val 30634"/>
            </a:avLst>
          </a:prstGeom>
          <a:gradFill flip="none" rotWithShape="1">
            <a:gsLst>
              <a:gs pos="0">
                <a:srgbClr val="7ABAFF">
                  <a:tint val="66000"/>
                  <a:satMod val="160000"/>
                </a:srgbClr>
              </a:gs>
              <a:gs pos="50000">
                <a:srgbClr val="7ABAFF">
                  <a:tint val="44500"/>
                  <a:satMod val="160000"/>
                </a:srgbClr>
              </a:gs>
              <a:gs pos="100000">
                <a:srgbClr val="7ABAFF">
                  <a:tint val="23500"/>
                  <a:satMod val="160000"/>
                </a:srgbClr>
              </a:gs>
            </a:gsLst>
            <a:lin ang="10800000" scaled="1"/>
            <a:tileRect/>
          </a:gradFill>
          <a:ln>
            <a:solidFill>
              <a:srgbClr val="7ABA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17" name="对角圆角矩形 316"/>
          <p:cNvSpPr/>
          <p:nvPr/>
        </p:nvSpPr>
        <p:spPr bwMode="auto">
          <a:xfrm>
            <a:off x="2047829" y="1077897"/>
            <a:ext cx="777478" cy="456009"/>
          </a:xfrm>
          <a:prstGeom prst="round2DiagRect">
            <a:avLst/>
          </a:prstGeom>
          <a:solidFill>
            <a:srgbClr val="5F91C7"/>
          </a:solidFill>
          <a:ln>
            <a:solidFill>
              <a:srgbClr val="5F91C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虚拟</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供应商</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18" name="对角圆角矩形 317"/>
          <p:cNvSpPr/>
          <p:nvPr/>
        </p:nvSpPr>
        <p:spPr bwMode="auto">
          <a:xfrm>
            <a:off x="3067004" y="1077897"/>
            <a:ext cx="777478" cy="456009"/>
          </a:xfrm>
          <a:prstGeom prst="round2DiagRect">
            <a:avLst/>
          </a:prstGeom>
          <a:solidFill>
            <a:srgbClr val="5F91C7"/>
          </a:solidFill>
          <a:ln>
            <a:solidFill>
              <a:srgbClr val="5F91C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商贸</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供应商</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20" name="对角圆角矩形 319"/>
          <p:cNvSpPr/>
          <p:nvPr/>
        </p:nvSpPr>
        <p:spPr bwMode="auto">
          <a:xfrm>
            <a:off x="5106543" y="1077897"/>
            <a:ext cx="776288" cy="456009"/>
          </a:xfrm>
          <a:prstGeom prst="round2DiagRect">
            <a:avLst/>
          </a:prstGeom>
          <a:solidFill>
            <a:srgbClr val="5F91C7"/>
          </a:solidFill>
          <a:ln>
            <a:solidFill>
              <a:srgbClr val="5F91C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商贸</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客户</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21" name="对角圆角矩形 320"/>
          <p:cNvSpPr/>
          <p:nvPr/>
        </p:nvSpPr>
        <p:spPr bwMode="auto">
          <a:xfrm>
            <a:off x="6125718" y="1077897"/>
            <a:ext cx="776288" cy="456009"/>
          </a:xfrm>
          <a:prstGeom prst="round2DiagRect">
            <a:avLst/>
          </a:prstGeom>
          <a:solidFill>
            <a:srgbClr val="5F91C7"/>
          </a:solidFill>
          <a:ln>
            <a:solidFill>
              <a:srgbClr val="5F91C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虚拟</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客户</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29" name="圆角矩形 328"/>
          <p:cNvSpPr/>
          <p:nvPr/>
        </p:nvSpPr>
        <p:spPr bwMode="auto">
          <a:xfrm>
            <a:off x="3477768" y="1943482"/>
            <a:ext cx="906066" cy="413147"/>
          </a:xfrm>
          <a:prstGeom prst="roundRect">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连锁客户</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0" name="圆角矩形 329"/>
          <p:cNvSpPr/>
          <p:nvPr/>
        </p:nvSpPr>
        <p:spPr bwMode="auto">
          <a:xfrm>
            <a:off x="4496943" y="1950626"/>
            <a:ext cx="906066" cy="413147"/>
          </a:xfrm>
          <a:prstGeom prst="roundRect">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国际贸易</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1" name="右箭头 330"/>
          <p:cNvSpPr/>
          <p:nvPr/>
        </p:nvSpPr>
        <p:spPr bwMode="auto">
          <a:xfrm rot="7200000">
            <a:off x="3980808" y="1671424"/>
            <a:ext cx="322660" cy="242888"/>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32" name="右箭头 331"/>
          <p:cNvSpPr/>
          <p:nvPr/>
        </p:nvSpPr>
        <p:spPr bwMode="auto">
          <a:xfrm rot="3600000">
            <a:off x="4626722" y="1668447"/>
            <a:ext cx="321469" cy="242888"/>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33" name="圆角矩形 332"/>
          <p:cNvSpPr/>
          <p:nvPr/>
        </p:nvSpPr>
        <p:spPr bwMode="auto">
          <a:xfrm>
            <a:off x="3781378" y="2710243"/>
            <a:ext cx="1265634" cy="414338"/>
          </a:xfrm>
          <a:prstGeom prst="roundRect">
            <a:avLst/>
          </a:prstGeom>
          <a:solidFill>
            <a:srgbClr val="E60012"/>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物流公司</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334" name="右箭头 333"/>
          <p:cNvSpPr/>
          <p:nvPr/>
        </p:nvSpPr>
        <p:spPr bwMode="auto">
          <a:xfrm rot="7786257">
            <a:off x="3247382" y="3012068"/>
            <a:ext cx="238125" cy="255984"/>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35" name="右箭头 334"/>
          <p:cNvSpPr/>
          <p:nvPr/>
        </p:nvSpPr>
        <p:spPr bwMode="auto">
          <a:xfrm rot="12600000">
            <a:off x="3183685" y="2523317"/>
            <a:ext cx="297656" cy="205978"/>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36" name="右箭头 335"/>
          <p:cNvSpPr/>
          <p:nvPr/>
        </p:nvSpPr>
        <p:spPr bwMode="auto">
          <a:xfrm rot="12600000">
            <a:off x="5204176" y="3019806"/>
            <a:ext cx="297656" cy="205979"/>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37" name="右箭头 336"/>
          <p:cNvSpPr/>
          <p:nvPr/>
        </p:nvSpPr>
        <p:spPr bwMode="auto">
          <a:xfrm rot="18900000">
            <a:off x="5222035" y="2582847"/>
            <a:ext cx="296465" cy="204788"/>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38" name="右箭头 337"/>
          <p:cNvSpPr/>
          <p:nvPr/>
        </p:nvSpPr>
        <p:spPr bwMode="auto">
          <a:xfrm rot="3600000">
            <a:off x="3880200" y="2367345"/>
            <a:ext cx="208360" cy="255985"/>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39" name="右箭头 338"/>
          <p:cNvSpPr/>
          <p:nvPr/>
        </p:nvSpPr>
        <p:spPr bwMode="auto">
          <a:xfrm rot="7200000">
            <a:off x="4713638" y="2406635"/>
            <a:ext cx="197644" cy="257175"/>
          </a:xfrm>
          <a:prstGeom prst="rightArrow">
            <a:avLst/>
          </a:prstGeom>
          <a:solidFill>
            <a:schemeClr val="bg1"/>
          </a:solid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340" name="圆角矩形 339"/>
          <p:cNvSpPr/>
          <p:nvPr/>
        </p:nvSpPr>
        <p:spPr bwMode="auto">
          <a:xfrm>
            <a:off x="2119265" y="2262568"/>
            <a:ext cx="904875" cy="415529"/>
          </a:xfrm>
          <a:prstGeom prst="round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srgbClr val="FF0000"/>
                </a:solidFill>
                <a:latin typeface="微软雅黑" panose="020B0503020204020204" pitchFamily="34" charset="-122"/>
                <a:ea typeface="微软雅黑" panose="020B0503020204020204" pitchFamily="34" charset="-122"/>
              </a:rPr>
              <a:t>门店</a:t>
            </a:r>
            <a:r>
              <a:rPr lang="en-US" altLang="zh-CN" sz="1200" b="1" dirty="0">
                <a:solidFill>
                  <a:srgbClr val="FF0000"/>
                </a:solidFill>
                <a:latin typeface="微软雅黑" panose="020B0503020204020204" pitchFamily="34" charset="-122"/>
                <a:ea typeface="微软雅黑" panose="020B0503020204020204" pitchFamily="34" charset="-122"/>
              </a:rPr>
              <a:t>1</a:t>
            </a:r>
            <a:endParaRPr lang="zh-CN" altLang="en-US" sz="1200" b="1" dirty="0">
              <a:solidFill>
                <a:srgbClr val="FF0000"/>
              </a:solidFill>
              <a:latin typeface="微软雅黑" panose="020B0503020204020204" pitchFamily="34" charset="-122"/>
              <a:ea typeface="微软雅黑" panose="020B0503020204020204" pitchFamily="34" charset="-122"/>
            </a:endParaRPr>
          </a:p>
        </p:txBody>
      </p:sp>
      <p:sp>
        <p:nvSpPr>
          <p:cNvPr id="341" name="圆角矩形 340"/>
          <p:cNvSpPr/>
          <p:nvPr/>
        </p:nvSpPr>
        <p:spPr bwMode="auto">
          <a:xfrm>
            <a:off x="2119267" y="3018617"/>
            <a:ext cx="906065" cy="415528"/>
          </a:xfrm>
          <a:prstGeom prst="round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srgbClr val="FF0000"/>
                </a:solidFill>
                <a:latin typeface="微软雅黑" panose="020B0503020204020204" pitchFamily="34" charset="-122"/>
                <a:ea typeface="微软雅黑" panose="020B0503020204020204" pitchFamily="34" charset="-122"/>
              </a:rPr>
              <a:t>门店</a:t>
            </a:r>
            <a:r>
              <a:rPr lang="en-US" altLang="zh-CN" sz="1200" b="1" dirty="0">
                <a:solidFill>
                  <a:srgbClr val="FF0000"/>
                </a:solidFill>
                <a:latin typeface="微软雅黑" panose="020B0503020204020204" pitchFamily="34" charset="-122"/>
                <a:ea typeface="微软雅黑" panose="020B0503020204020204" pitchFamily="34" charset="-122"/>
              </a:rPr>
              <a:t>2</a:t>
            </a:r>
            <a:endParaRPr lang="zh-CN" altLang="en-US" sz="1200" b="1" dirty="0">
              <a:solidFill>
                <a:srgbClr val="FF0000"/>
              </a:solidFill>
              <a:latin typeface="微软雅黑" panose="020B0503020204020204" pitchFamily="34" charset="-122"/>
              <a:ea typeface="微软雅黑" panose="020B0503020204020204" pitchFamily="34" charset="-122"/>
            </a:endParaRPr>
          </a:p>
        </p:txBody>
      </p:sp>
      <p:sp>
        <p:nvSpPr>
          <p:cNvPr id="342" name="圆角矩形 341"/>
          <p:cNvSpPr/>
          <p:nvPr/>
        </p:nvSpPr>
        <p:spPr bwMode="auto">
          <a:xfrm>
            <a:off x="5667329" y="2262568"/>
            <a:ext cx="906065" cy="415529"/>
          </a:xfrm>
          <a:prstGeom prst="round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srgbClr val="FF0000"/>
                </a:solidFill>
                <a:latin typeface="微软雅黑" panose="020B0503020204020204" pitchFamily="34" charset="-122"/>
                <a:ea typeface="微软雅黑" panose="020B0503020204020204" pitchFamily="34" charset="-122"/>
              </a:rPr>
              <a:t>虚拟</a:t>
            </a:r>
            <a:endParaRPr lang="en-US" altLang="zh-CN" sz="1200" b="1" dirty="0">
              <a:solidFill>
                <a:srgbClr val="FF0000"/>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srgbClr val="FF0000"/>
                </a:solidFill>
                <a:latin typeface="微软雅黑" panose="020B0503020204020204" pitchFamily="34" charset="-122"/>
                <a:ea typeface="微软雅黑" panose="020B0503020204020204" pitchFamily="34" charset="-122"/>
              </a:rPr>
              <a:t>国外客户</a:t>
            </a:r>
            <a:endParaRPr lang="zh-CN" altLang="en-US" sz="1200" b="1" dirty="0">
              <a:solidFill>
                <a:srgbClr val="FF0000"/>
              </a:solidFill>
              <a:latin typeface="微软雅黑" panose="020B0503020204020204" pitchFamily="34" charset="-122"/>
              <a:ea typeface="微软雅黑" panose="020B0503020204020204" pitchFamily="34" charset="-122"/>
            </a:endParaRPr>
          </a:p>
        </p:txBody>
      </p:sp>
      <p:sp>
        <p:nvSpPr>
          <p:cNvPr id="343" name="圆角矩形 342"/>
          <p:cNvSpPr/>
          <p:nvPr/>
        </p:nvSpPr>
        <p:spPr bwMode="auto">
          <a:xfrm>
            <a:off x="5667329" y="3018617"/>
            <a:ext cx="906065" cy="415528"/>
          </a:xfrm>
          <a:prstGeom prst="roundRect">
            <a:avLst/>
          </a:prstGeom>
          <a:noFill/>
          <a:ln>
            <a:solidFill>
              <a:srgbClr val="E6001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srgbClr val="FF0000"/>
                </a:solidFill>
                <a:latin typeface="微软雅黑" panose="020B0503020204020204" pitchFamily="34" charset="-122"/>
                <a:ea typeface="微软雅黑" panose="020B0503020204020204" pitchFamily="34" charset="-122"/>
              </a:rPr>
              <a:t>虚拟国外供应商</a:t>
            </a:r>
            <a:endParaRPr lang="zh-CN" altLang="en-US" sz="1200" b="1" dirty="0">
              <a:solidFill>
                <a:srgbClr val="FF0000"/>
              </a:solidFill>
              <a:latin typeface="微软雅黑" panose="020B0503020204020204" pitchFamily="34" charset="-122"/>
              <a:ea typeface="微软雅黑" panose="020B0503020204020204" pitchFamily="34" charset="-122"/>
            </a:endParaRPr>
          </a:p>
        </p:txBody>
      </p:sp>
      <p:sp>
        <p:nvSpPr>
          <p:cNvPr id="345" name="右箭头 344"/>
          <p:cNvSpPr/>
          <p:nvPr/>
        </p:nvSpPr>
        <p:spPr bwMode="auto">
          <a:xfrm>
            <a:off x="3932588" y="1166004"/>
            <a:ext cx="103585" cy="310753"/>
          </a:xfrm>
          <a:prstGeom prst="rightArrow">
            <a:avLst>
              <a:gd name="adj1" fmla="val 50000"/>
              <a:gd name="adj2" fmla="val 30634"/>
            </a:avLst>
          </a:prstGeom>
          <a:gradFill flip="none" rotWithShape="1">
            <a:gsLst>
              <a:gs pos="0">
                <a:srgbClr val="7ABAFF">
                  <a:tint val="66000"/>
                  <a:satMod val="160000"/>
                </a:srgbClr>
              </a:gs>
              <a:gs pos="50000">
                <a:srgbClr val="7ABAFF">
                  <a:tint val="44500"/>
                  <a:satMod val="160000"/>
                </a:srgbClr>
              </a:gs>
              <a:gs pos="100000">
                <a:srgbClr val="7ABAFF">
                  <a:tint val="23500"/>
                  <a:satMod val="160000"/>
                </a:srgbClr>
              </a:gs>
            </a:gsLst>
            <a:lin ang="10800000" scaled="1"/>
            <a:tileRect/>
          </a:gradFill>
          <a:ln>
            <a:solidFill>
              <a:srgbClr val="7ABA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46" name="右箭头 345"/>
          <p:cNvSpPr/>
          <p:nvPr/>
        </p:nvSpPr>
        <p:spPr bwMode="auto">
          <a:xfrm>
            <a:off x="4943428" y="1166004"/>
            <a:ext cx="103584" cy="310753"/>
          </a:xfrm>
          <a:prstGeom prst="rightArrow">
            <a:avLst>
              <a:gd name="adj1" fmla="val 50000"/>
              <a:gd name="adj2" fmla="val 30634"/>
            </a:avLst>
          </a:prstGeom>
          <a:gradFill flip="none" rotWithShape="1">
            <a:gsLst>
              <a:gs pos="0">
                <a:srgbClr val="7ABAFF">
                  <a:tint val="66000"/>
                  <a:satMod val="160000"/>
                </a:srgbClr>
              </a:gs>
              <a:gs pos="50000">
                <a:srgbClr val="7ABAFF">
                  <a:tint val="44500"/>
                  <a:satMod val="160000"/>
                </a:srgbClr>
              </a:gs>
              <a:gs pos="100000">
                <a:srgbClr val="7ABAFF">
                  <a:tint val="23500"/>
                  <a:satMod val="160000"/>
                </a:srgbClr>
              </a:gs>
            </a:gsLst>
            <a:lin ang="10800000" scaled="1"/>
            <a:tileRect/>
          </a:gradFill>
          <a:ln>
            <a:solidFill>
              <a:srgbClr val="7ABA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347" name="右箭头 346"/>
          <p:cNvSpPr/>
          <p:nvPr/>
        </p:nvSpPr>
        <p:spPr bwMode="auto">
          <a:xfrm>
            <a:off x="5963794" y="1166004"/>
            <a:ext cx="103585" cy="310753"/>
          </a:xfrm>
          <a:prstGeom prst="rightArrow">
            <a:avLst>
              <a:gd name="adj1" fmla="val 50000"/>
              <a:gd name="adj2" fmla="val 30634"/>
            </a:avLst>
          </a:prstGeom>
          <a:gradFill flip="none" rotWithShape="1">
            <a:gsLst>
              <a:gs pos="0">
                <a:srgbClr val="7ABAFF">
                  <a:tint val="66000"/>
                  <a:satMod val="160000"/>
                </a:srgbClr>
              </a:gs>
              <a:gs pos="50000">
                <a:srgbClr val="7ABAFF">
                  <a:tint val="44500"/>
                  <a:satMod val="160000"/>
                </a:srgbClr>
              </a:gs>
              <a:gs pos="100000">
                <a:srgbClr val="7ABAFF">
                  <a:tint val="23500"/>
                  <a:satMod val="160000"/>
                </a:srgbClr>
              </a:gs>
            </a:gsLst>
            <a:lin ang="10800000" scaled="1"/>
            <a:tileRect/>
          </a:gradFill>
          <a:ln>
            <a:solidFill>
              <a:srgbClr val="7ABA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20507" name="TextBox 48"/>
          <p:cNvSpPr txBox="1">
            <a:spLocks noChangeArrowheads="1"/>
          </p:cNvSpPr>
          <p:nvPr/>
        </p:nvSpPr>
        <p:spPr bwMode="auto">
          <a:xfrm>
            <a:off x="787551" y="231576"/>
            <a:ext cx="3143250" cy="34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hangingPunct="1">
              <a:lnSpc>
                <a:spcPct val="90000"/>
              </a:lnSpc>
              <a:spcBef>
                <a:spcPct val="0"/>
              </a:spcBef>
            </a:pPr>
            <a:r>
              <a:rPr lang="zh-CN" altLang="en-US" dirty="0">
                <a:solidFill>
                  <a:srgbClr val="FF0000"/>
                </a:solidFill>
                <a:latin typeface="微软雅黑" panose="020B0503020204020204" pitchFamily="34" charset="-122"/>
                <a:ea typeface="微软雅黑" panose="020B0503020204020204" pitchFamily="34" charset="-122"/>
              </a:rPr>
              <a:t>虚拟环境的组织关系</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49" name="对角圆角矩形 48"/>
          <p:cNvSpPr/>
          <p:nvPr/>
        </p:nvSpPr>
        <p:spPr bwMode="auto">
          <a:xfrm>
            <a:off x="4087368" y="1076707"/>
            <a:ext cx="776288" cy="456010"/>
          </a:xfrm>
          <a:prstGeom prst="round2DiagRect">
            <a:avLst/>
          </a:prstGeom>
          <a:solidFill>
            <a:srgbClr val="5F91C7"/>
          </a:solidFill>
          <a:ln>
            <a:solidFill>
              <a:srgbClr val="5F91C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核心</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制造业</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grpSp>
        <p:nvGrpSpPr>
          <p:cNvPr id="20509" name="组合 45"/>
          <p:cNvGrpSpPr/>
          <p:nvPr/>
        </p:nvGrpSpPr>
        <p:grpSpPr bwMode="auto">
          <a:xfrm>
            <a:off x="1202484" y="3659172"/>
            <a:ext cx="6748463" cy="1075134"/>
            <a:chOff x="115888" y="4586288"/>
            <a:chExt cx="8997950" cy="1433512"/>
          </a:xfrm>
        </p:grpSpPr>
        <p:grpSp>
          <p:nvGrpSpPr>
            <p:cNvPr id="20510" name="组合 312"/>
            <p:cNvGrpSpPr/>
            <p:nvPr/>
          </p:nvGrpSpPr>
          <p:grpSpPr bwMode="auto">
            <a:xfrm>
              <a:off x="115888" y="4586288"/>
              <a:ext cx="8997950" cy="1433512"/>
              <a:chOff x="251520" y="4869160"/>
              <a:chExt cx="8424936" cy="1800200"/>
            </a:xfrm>
          </p:grpSpPr>
          <p:sp>
            <p:nvSpPr>
              <p:cNvPr id="70" name="圆角矩形 69"/>
              <p:cNvSpPr/>
              <p:nvPr/>
            </p:nvSpPr>
            <p:spPr>
              <a:xfrm>
                <a:off x="395701" y="4869160"/>
                <a:ext cx="8280755" cy="1800200"/>
              </a:xfrm>
              <a:prstGeom prst="roundRect">
                <a:avLst/>
              </a:prstGeom>
              <a:noFill/>
              <a:ln w="19050">
                <a:solidFill>
                  <a:srgbClr val="00857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251520" y="4869160"/>
                <a:ext cx="936434" cy="1800200"/>
              </a:xfrm>
              <a:prstGeom prst="roundRect">
                <a:avLst/>
              </a:prstGeom>
              <a:solidFill>
                <a:srgbClr val="008573"/>
              </a:solidFill>
              <a:ln>
                <a:solidFill>
                  <a:srgbClr val="00857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外</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围</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grpSp>
        <p:sp>
          <p:nvSpPr>
            <p:cNvPr id="48" name="单圆角矩形 47"/>
            <p:cNvSpPr/>
            <p:nvPr/>
          </p:nvSpPr>
          <p:spPr bwMode="auto">
            <a:xfrm>
              <a:off x="2057400" y="4648200"/>
              <a:ext cx="685800" cy="12700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会计师事务所</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50" name="单圆角矩形 49"/>
            <p:cNvSpPr/>
            <p:nvPr/>
          </p:nvSpPr>
          <p:spPr bwMode="auto">
            <a:xfrm>
              <a:off x="3581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税</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务</a:t>
              </a:r>
              <a:endParaRPr lang="en-US" altLang="zh-CN" sz="1200" b="1" dirty="0">
                <a:solidFill>
                  <a:prstClr val="white"/>
                </a:solidFill>
                <a:latin typeface="微软雅黑" panose="020B0503020204020204" pitchFamily="34" charset="-122"/>
                <a:ea typeface="微软雅黑" panose="020B0503020204020204" pitchFamily="34" charset="-122"/>
              </a:endParaRPr>
            </a:p>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局</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51" name="单圆角矩形 50"/>
            <p:cNvSpPr/>
            <p:nvPr/>
          </p:nvSpPr>
          <p:spPr bwMode="auto">
            <a:xfrm>
              <a:off x="4343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人力资源与社会保障局</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63" name="单圆角矩形 62"/>
            <p:cNvSpPr/>
            <p:nvPr/>
          </p:nvSpPr>
          <p:spPr bwMode="auto">
            <a:xfrm>
              <a:off x="2819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海关总署</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64" name="单圆角矩形 63"/>
            <p:cNvSpPr/>
            <p:nvPr/>
          </p:nvSpPr>
          <p:spPr bwMode="auto">
            <a:xfrm>
              <a:off x="7391400" y="4648200"/>
              <a:ext cx="685800" cy="1306513"/>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工商局</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65" name="单圆角矩形 64"/>
            <p:cNvSpPr/>
            <p:nvPr/>
          </p:nvSpPr>
          <p:spPr bwMode="auto">
            <a:xfrm>
              <a:off x="8153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进出口服务中心</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66" name="单圆角矩形 65"/>
            <p:cNvSpPr/>
            <p:nvPr/>
          </p:nvSpPr>
          <p:spPr bwMode="auto">
            <a:xfrm>
              <a:off x="1295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招投标公司</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67" name="单圆角矩形 66"/>
            <p:cNvSpPr/>
            <p:nvPr/>
          </p:nvSpPr>
          <p:spPr bwMode="auto">
            <a:xfrm>
              <a:off x="5105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工商银行</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68" name="单圆角矩形 67"/>
            <p:cNvSpPr/>
            <p:nvPr/>
          </p:nvSpPr>
          <p:spPr bwMode="auto">
            <a:xfrm>
              <a:off x="6629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服务公司</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sp>
          <p:nvSpPr>
            <p:cNvPr id="69" name="单圆角矩形 68"/>
            <p:cNvSpPr/>
            <p:nvPr/>
          </p:nvSpPr>
          <p:spPr bwMode="auto">
            <a:xfrm>
              <a:off x="5867400" y="4648200"/>
              <a:ext cx="685800" cy="1295400"/>
            </a:xfrm>
            <a:prstGeom prst="snip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1200" b="1" dirty="0">
                  <a:solidFill>
                    <a:prstClr val="white"/>
                  </a:solidFill>
                  <a:latin typeface="微软雅黑" panose="020B0503020204020204" pitchFamily="34" charset="-122"/>
                  <a:ea typeface="微软雅黑" panose="020B0503020204020204" pitchFamily="34" charset="-122"/>
                </a:rPr>
                <a:t>中国银行</a:t>
              </a:r>
              <a:endParaRPr lang="zh-CN" altLang="en-US" sz="1200" b="1"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mph" presetSubtype="0" repeatCount="3000" fill="hold" grpId="0" nodeType="clickEffect">
                                  <p:stCondLst>
                                    <p:cond delay="0"/>
                                  </p:stCondLst>
                                  <p:childTnLst>
                                    <p:animClr clrSpc="hsl" dir="cw">
                                      <p:cBhvr override="childStyle">
                                        <p:cTn id="6" dur="500" fill="hold"/>
                                        <p:tgtEl>
                                          <p:spTgt spid="49"/>
                                        </p:tgtEl>
                                        <p:attrNameLst>
                                          <p:attrName>style.color</p:attrName>
                                        </p:attrNameLst>
                                      </p:cBhvr>
                                      <p:by>
                                        <p:hsl h="-7200000" s="0" l="0"/>
                                      </p:by>
                                    </p:animClr>
                                    <p:animClr clrSpc="hsl" dir="cw">
                                      <p:cBhvr>
                                        <p:cTn id="7" dur="500" fill="hold"/>
                                        <p:tgtEl>
                                          <p:spTgt spid="49"/>
                                        </p:tgtEl>
                                        <p:attrNameLst>
                                          <p:attrName>fillcolor</p:attrName>
                                        </p:attrNameLst>
                                      </p:cBhvr>
                                      <p:by>
                                        <p:hsl h="-7200000" s="0" l="0"/>
                                      </p:by>
                                    </p:animClr>
                                    <p:animClr clrSpc="hsl" dir="cw">
                                      <p:cBhvr>
                                        <p:cTn id="8" dur="500" fill="hold"/>
                                        <p:tgtEl>
                                          <p:spTgt spid="49"/>
                                        </p:tgtEl>
                                        <p:attrNameLst>
                                          <p:attrName>stroke.color</p:attrName>
                                        </p:attrNameLst>
                                      </p:cBhvr>
                                      <p:by>
                                        <p:hsl h="-7200000" s="0" l="0"/>
                                      </p:by>
                                    </p:animClr>
                                    <p:set>
                                      <p:cBhvr>
                                        <p:cTn id="9" dur="500" fill="hold"/>
                                        <p:tgtEl>
                                          <p:spTgt spid="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31640" y="660665"/>
            <a:ext cx="6480720" cy="576064"/>
          </a:xfrm>
          <a:prstGeom prst="roundRect">
            <a:avLst/>
          </a:prstGeom>
          <a:solidFill>
            <a:srgbClr val="E701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1331639" y="677698"/>
            <a:ext cx="6480722" cy="507831"/>
          </a:xfrm>
          <a:prstGeom prst="rect">
            <a:avLst/>
          </a:prstGeom>
        </p:spPr>
        <p:txBody>
          <a:bodyPr wrap="square" anchor="ctr">
            <a:spAutoFit/>
          </a:bodyPr>
          <a:lstStyle/>
          <a:p>
            <a:pPr algn="ctr">
              <a:lnSpc>
                <a:spcPct val="150000"/>
              </a:lnSpc>
              <a:spcAft>
                <a:spcPts val="0"/>
              </a:spcAft>
            </a:pPr>
            <a:r>
              <a:rPr lang="zh-CN" altLang="en-US" b="1" dirty="0">
                <a:solidFill>
                  <a:schemeClr val="bg1"/>
                </a:solidFill>
                <a:cs typeface="+mn-ea"/>
                <a:sym typeface="+mn-lt"/>
              </a:rPr>
              <a:t>利用最新技术</a:t>
            </a:r>
            <a:r>
              <a:rPr lang="zh-CN" altLang="zh-CN" b="1" dirty="0">
                <a:solidFill>
                  <a:schemeClr val="bg1"/>
                </a:solidFill>
                <a:cs typeface="+mn-ea"/>
                <a:sym typeface="+mn-lt"/>
              </a:rPr>
              <a:t>，增强学习体验、促成主动学习、促进知识</a:t>
            </a:r>
            <a:r>
              <a:rPr lang="zh-CN" altLang="zh-CN" b="1" dirty="0" smtClean="0">
                <a:solidFill>
                  <a:schemeClr val="bg1"/>
                </a:solidFill>
                <a:cs typeface="+mn-ea"/>
                <a:sym typeface="+mn-lt"/>
              </a:rPr>
              <a:t>迁移</a:t>
            </a:r>
            <a:endParaRPr lang="zh-CN" altLang="zh-CN" b="1" dirty="0">
              <a:solidFill>
                <a:schemeClr val="bg1"/>
              </a:solidFill>
              <a:cs typeface="+mn-ea"/>
              <a:sym typeface="+mn-lt"/>
            </a:endParaRPr>
          </a:p>
        </p:txBody>
      </p:sp>
      <p:sp>
        <p:nvSpPr>
          <p:cNvPr id="19" name="圆角矩形 18"/>
          <p:cNvSpPr/>
          <p:nvPr/>
        </p:nvSpPr>
        <p:spPr>
          <a:xfrm>
            <a:off x="395537" y="1549444"/>
            <a:ext cx="3960440" cy="138234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0" name="矩形 19"/>
          <p:cNvSpPr/>
          <p:nvPr/>
        </p:nvSpPr>
        <p:spPr>
          <a:xfrm>
            <a:off x="395537" y="1764136"/>
            <a:ext cx="3960439" cy="787523"/>
          </a:xfrm>
          <a:prstGeom prst="rect">
            <a:avLst/>
          </a:prstGeom>
        </p:spPr>
        <p:txBody>
          <a:bodyPr wrap="square">
            <a:spAutoFit/>
          </a:bodyPr>
          <a:lstStyle/>
          <a:p>
            <a:pPr lvl="0" algn="just">
              <a:lnSpc>
                <a:spcPct val="150000"/>
              </a:lnSpc>
            </a:pPr>
            <a:r>
              <a:rPr lang="zh-CN" altLang="en-US" sz="1600" b="1" dirty="0" smtClean="0">
                <a:solidFill>
                  <a:srgbClr val="FF0000"/>
                </a:solidFill>
                <a:latin typeface="微软雅黑" panose="020B0503020204020204" pitchFamily="34" charset="-122"/>
                <a:ea typeface="微软雅黑" panose="020B0503020204020204" pitchFamily="34" charset="-122"/>
                <a:cs typeface="+mn-ea"/>
                <a:sym typeface="+mn-lt"/>
              </a:rPr>
              <a:t>数据分析</a:t>
            </a:r>
            <a:r>
              <a:rPr lang="en-US" altLang="zh-CN" sz="1600" b="1" dirty="0" smtClean="0">
                <a:solidFill>
                  <a:srgbClr val="FF0000"/>
                </a:solidFill>
                <a:latin typeface="微软雅黑" panose="020B0503020204020204" pitchFamily="34" charset="-122"/>
                <a:ea typeface="微软雅黑" panose="020B0503020204020204" pitchFamily="34" charset="-122"/>
                <a:cs typeface="+mn-ea"/>
                <a:sym typeface="+mn-lt"/>
              </a:rPr>
              <a:t>(BI</a:t>
            </a:r>
            <a:r>
              <a:rPr lang="en-US" altLang="zh-CN" sz="1600" b="1" dirty="0">
                <a:solidFill>
                  <a:srgbClr val="FF0000"/>
                </a:solidFill>
                <a:latin typeface="微软雅黑" panose="020B0503020204020204" pitchFamily="34" charset="-122"/>
                <a:ea typeface="微软雅黑" panose="020B0503020204020204" pitchFamily="34" charset="-122"/>
                <a:cs typeface="+mn-ea"/>
                <a:sym typeface="+mn-lt"/>
              </a:rPr>
              <a:t>)</a:t>
            </a:r>
            <a:r>
              <a:rPr lang="zh-CN" altLang="en-US" sz="1600" b="1" dirty="0">
                <a:solidFill>
                  <a:srgbClr val="FF0000"/>
                </a:solidFill>
                <a:latin typeface="微软雅黑" panose="020B0503020204020204" pitchFamily="34" charset="-122"/>
                <a:ea typeface="微软雅黑" panose="020B0503020204020204" pitchFamily="34" charset="-122"/>
                <a:cs typeface="+mn-ea"/>
                <a:sym typeface="+mn-lt"/>
              </a:rPr>
              <a:t>技术</a:t>
            </a:r>
            <a:endParaRPr lang="zh-CN" altLang="en-US" sz="1600" b="1" dirty="0">
              <a:solidFill>
                <a:srgbClr val="FF0000"/>
              </a:solidFill>
              <a:latin typeface="微软雅黑" panose="020B0503020204020204" pitchFamily="34" charset="-122"/>
              <a:ea typeface="微软雅黑" panose="020B0503020204020204" pitchFamily="34" charset="-122"/>
              <a:cs typeface="+mn-ea"/>
              <a:sym typeface="+mn-lt"/>
            </a:endParaRPr>
          </a:p>
          <a:p>
            <a:pPr algn="just">
              <a:lnSpc>
                <a:spcPct val="150000"/>
              </a:lnSpc>
              <a:spcAft>
                <a:spcPts val="0"/>
              </a:spcAft>
            </a:pPr>
            <a:r>
              <a:rPr lang="zh-CN" altLang="en-US" sz="1600" b="1" kern="100" dirty="0" smtClean="0">
                <a:solidFill>
                  <a:srgbClr val="FF0000"/>
                </a:solidFill>
                <a:latin typeface="微软雅黑" panose="020B0503020204020204" pitchFamily="34" charset="-122"/>
                <a:ea typeface="微软雅黑" panose="020B0503020204020204" pitchFamily="34" charset="-122"/>
                <a:cs typeface="+mn-ea"/>
                <a:sym typeface="+mn-lt"/>
              </a:rPr>
              <a:t>一机双屏，数据分析，经营决策辅助实训</a:t>
            </a:r>
            <a:endParaRPr lang="zh-CN" altLang="zh-CN" sz="2000" b="1" kern="100" dirty="0">
              <a:solidFill>
                <a:srgbClr val="FF0000"/>
              </a:solidFill>
              <a:latin typeface="微软雅黑" panose="020B0503020204020204" pitchFamily="34" charset="-122"/>
              <a:ea typeface="微软雅黑" panose="020B0503020204020204" pitchFamily="34" charset="-122"/>
              <a:cs typeface="+mn-ea"/>
              <a:sym typeface="+mn-lt"/>
            </a:endParaRPr>
          </a:p>
        </p:txBody>
      </p:sp>
      <p:pic>
        <p:nvPicPr>
          <p:cNvPr id="21" name="图片 20"/>
          <p:cNvPicPr>
            <a:picLocks noChangeAspect="1"/>
          </p:cNvPicPr>
          <p:nvPr/>
        </p:nvPicPr>
        <p:blipFill>
          <a:blip r:embed="rId1"/>
          <a:stretch>
            <a:fillRect/>
          </a:stretch>
        </p:blipFill>
        <p:spPr>
          <a:xfrm>
            <a:off x="4505557" y="1355863"/>
            <a:ext cx="4413269" cy="2008587"/>
          </a:xfrm>
          <a:prstGeom prst="rect">
            <a:avLst/>
          </a:prstGeom>
          <a:solidFill>
            <a:srgbClr val="FFFFFF">
              <a:shade val="85000"/>
            </a:srgbClr>
          </a:solidFill>
          <a:ln w="88900" cap="sq">
            <a:solidFill>
              <a:srgbClr val="FFFFFF"/>
            </a:solidFill>
            <a:miter lim="800000"/>
            <a:headEnd/>
            <a:tailEnd/>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22" name="图片 21"/>
          <p:cNvPicPr/>
          <p:nvPr/>
        </p:nvPicPr>
        <p:blipFill>
          <a:blip r:embed="rId2"/>
          <a:stretch>
            <a:fillRect/>
          </a:stretch>
        </p:blipFill>
        <p:spPr>
          <a:xfrm>
            <a:off x="494685" y="3166400"/>
            <a:ext cx="3861291" cy="1860521"/>
          </a:xfrm>
          <a:prstGeom prst="rect">
            <a:avLst/>
          </a:prstGeom>
        </p:spPr>
      </p:pic>
      <p:pic>
        <p:nvPicPr>
          <p:cNvPr id="17" name="Image" descr="Image"/>
          <p:cNvPicPr>
            <a:picLocks noChangeAspect="1"/>
          </p:cNvPicPr>
          <p:nvPr/>
        </p:nvPicPr>
        <p:blipFill>
          <a:blip r:embed="rId3"/>
          <a:stretch>
            <a:fillRect/>
          </a:stretch>
        </p:blipFill>
        <p:spPr>
          <a:xfrm>
            <a:off x="4647748" y="3461493"/>
            <a:ext cx="4093275" cy="1558529"/>
          </a:xfrm>
          <a:prstGeom prst="rect">
            <a:avLst/>
          </a:prstGeom>
          <a:ln w="12700">
            <a:miter lim="400000"/>
            <a:headEnd/>
            <a:tailEnd/>
          </a:ln>
        </p:spPr>
      </p:pic>
      <p:pic>
        <p:nvPicPr>
          <p:cNvPr id="18" name="图片 17"/>
          <p:cNvPicPr>
            <a:picLocks noChangeAspect="1"/>
          </p:cNvPicPr>
          <p:nvPr/>
        </p:nvPicPr>
        <p:blipFill>
          <a:blip r:embed="rId4"/>
          <a:stretch>
            <a:fillRect/>
          </a:stretch>
        </p:blipFill>
        <p:spPr>
          <a:xfrm>
            <a:off x="4768979" y="3742320"/>
            <a:ext cx="1951601" cy="1073905"/>
          </a:xfrm>
          <a:prstGeom prst="rect">
            <a:avLst/>
          </a:prstGeom>
          <a:ln>
            <a:solidFill>
              <a:schemeClr val="accent1"/>
            </a:solidFill>
          </a:ln>
        </p:spPr>
      </p:pic>
      <p:grpSp>
        <p:nvGrpSpPr>
          <p:cNvPr id="23" name="组合 22"/>
          <p:cNvGrpSpPr/>
          <p:nvPr/>
        </p:nvGrpSpPr>
        <p:grpSpPr bwMode="auto">
          <a:xfrm>
            <a:off x="1" y="0"/>
            <a:ext cx="2915815" cy="558564"/>
            <a:chOff x="107691" y="119849"/>
            <a:chExt cx="2395030" cy="516500"/>
          </a:xfrm>
        </p:grpSpPr>
        <p:sp>
          <p:nvSpPr>
            <p:cNvPr id="24" name="矩形 23"/>
            <p:cNvSpPr/>
            <p:nvPr userDrawn="1"/>
          </p:nvSpPr>
          <p:spPr bwMode="auto">
            <a:xfrm>
              <a:off x="107691" y="119849"/>
              <a:ext cx="2395030" cy="516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3765" fontAlgn="auto">
                <a:spcBef>
                  <a:spcPts val="0"/>
                </a:spcBef>
                <a:spcAft>
                  <a:spcPts val="0"/>
                </a:spcAft>
                <a:defRPr/>
              </a:pPr>
              <a:endParaRPr lang="zh-CN" altLang="en-US">
                <a:solidFill>
                  <a:srgbClr val="FFFFFF"/>
                </a:solidFill>
                <a:cs typeface="+mn-ea"/>
                <a:sym typeface="+mn-lt"/>
              </a:endParaRPr>
            </a:p>
          </p:txBody>
        </p:sp>
        <p:pic>
          <p:nvPicPr>
            <p:cNvPr id="25" name="图片 7"/>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20795" y="232765"/>
              <a:ext cx="507520" cy="340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Box 1"/>
          <p:cNvSpPr txBox="1">
            <a:spLocks noChangeArrowheads="1"/>
          </p:cNvSpPr>
          <p:nvPr/>
        </p:nvSpPr>
        <p:spPr bwMode="auto">
          <a:xfrm>
            <a:off x="1082156" y="48449"/>
            <a:ext cx="1507079" cy="461665"/>
          </a:xfrm>
          <a:prstGeom prst="rect">
            <a:avLst/>
          </a:prstGeom>
          <a:noFill/>
          <a:ln w="9525">
            <a:noFill/>
            <a:miter lim="800000"/>
          </a:ln>
        </p:spPr>
        <p:txBody>
          <a:bodyPr wrap="none">
            <a:spAutoFit/>
          </a:bodyPr>
          <a:lstStyle/>
          <a:p>
            <a:pPr>
              <a:defRPr/>
            </a:pPr>
            <a:r>
              <a:rPr kumimoji="1" lang="zh-CN" altLang="en-US" sz="2400" b="1" spc="178" dirty="0" smtClean="0">
                <a:solidFill>
                  <a:schemeClr val="bg1"/>
                </a:solidFill>
                <a:effectLst>
                  <a:outerShdw blurRad="38100" dist="38100" dir="2700000" algn="tl">
                    <a:srgbClr val="000000">
                      <a:alpha val="43137"/>
                    </a:srgbClr>
                  </a:outerShdw>
                </a:effectLst>
                <a:cs typeface="+mn-ea"/>
                <a:sym typeface="+mn-lt"/>
              </a:rPr>
              <a:t>产品概述</a:t>
            </a:r>
            <a:endParaRPr kumimoji="1" lang="zh-CN" altLang="en-US" sz="2400" b="1" spc="178" dirty="0">
              <a:solidFill>
                <a:schemeClr val="bg1"/>
              </a:solidFill>
              <a:effectLst>
                <a:outerShdw blurRad="38100" dist="38100" dir="2700000" algn="tl">
                  <a:srgbClr val="000000">
                    <a:alpha val="43137"/>
                  </a:srgbClr>
                </a:outerShdw>
              </a:effectLst>
              <a:cs typeface="+mn-ea"/>
              <a:sym typeface="+mn-lt"/>
            </a:endParaRPr>
          </a:p>
        </p:txBody>
      </p:sp>
      <p:sp>
        <p:nvSpPr>
          <p:cNvPr id="27" name="矩形 2"/>
          <p:cNvSpPr>
            <a:spLocks noChangeArrowheads="1"/>
          </p:cNvSpPr>
          <p:nvPr/>
        </p:nvSpPr>
        <p:spPr bwMode="auto">
          <a:xfrm>
            <a:off x="651595" y="-31901"/>
            <a:ext cx="571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defRPr/>
            </a:pPr>
            <a:r>
              <a:rPr lang="zh-CN" altLang="en-US" sz="3000" b="1" dirty="0" smtClean="0">
                <a:solidFill>
                  <a:srgbClr val="FFFFFF"/>
                </a:solidFill>
                <a:latin typeface="+mn-lt"/>
                <a:ea typeface="+mn-ea"/>
                <a:cs typeface="+mn-ea"/>
                <a:sym typeface="+mn-lt"/>
              </a:rPr>
              <a:t>｜</a:t>
            </a:r>
            <a:endParaRPr lang="zh-CN" altLang="en-US" sz="3000" b="1" dirty="0" smtClean="0">
              <a:solidFill>
                <a:srgbClr val="FFFFFF"/>
              </a:solidFill>
              <a:latin typeface="+mn-lt"/>
              <a:ea typeface="+mn-ea"/>
              <a:cs typeface="+mn-ea"/>
              <a:sym typeface="+mn-lt"/>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83"/>
          <p:cNvSpPr>
            <a:spLocks noChangeArrowheads="1"/>
          </p:cNvSpPr>
          <p:nvPr/>
        </p:nvSpPr>
        <p:spPr bwMode="auto">
          <a:xfrm>
            <a:off x="651595" y="987574"/>
            <a:ext cx="3308748" cy="3427734"/>
          </a:xfrm>
          <a:prstGeom prst="rect">
            <a:avLst/>
          </a:prstGeom>
          <a:solidFill>
            <a:srgbClr val="F2F2F2"/>
          </a:solidFill>
          <a:ln w="9525" cmpd="sng">
            <a:solidFill>
              <a:srgbClr val="55735B"/>
            </a:solidFill>
            <a:miter lim="800000"/>
          </a:ln>
        </p:spPr>
        <p:txBody>
          <a:bodyPr/>
          <a:lstStyle/>
          <a:p>
            <a:endParaRPr lang="zh-CN" altLang="en-US">
              <a:latin typeface="微软雅黑" panose="020B0503020204020204" pitchFamily="34" charset="-122"/>
              <a:ea typeface="微软雅黑" panose="020B0503020204020204" pitchFamily="34" charset="-122"/>
            </a:endParaRPr>
          </a:p>
        </p:txBody>
      </p:sp>
      <p:sp>
        <p:nvSpPr>
          <p:cNvPr id="16" name="Freeform 12"/>
          <p:cNvSpPr/>
          <p:nvPr/>
        </p:nvSpPr>
        <p:spPr bwMode="auto">
          <a:xfrm>
            <a:off x="573216" y="917414"/>
            <a:ext cx="444790" cy="4461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60012"/>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17" name="Freeform 12"/>
          <p:cNvSpPr/>
          <p:nvPr/>
        </p:nvSpPr>
        <p:spPr bwMode="auto">
          <a:xfrm flipH="1" flipV="1">
            <a:off x="3612143" y="4039343"/>
            <a:ext cx="444790" cy="4461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60012"/>
          </a:solidFill>
          <a:ln>
            <a:noFill/>
          </a:ln>
        </p:spPr>
        <p:txBody>
          <a:bodyPr/>
          <a:lstStyle/>
          <a:p>
            <a:endParaRPr lang="zh-CN" altLang="en-US">
              <a:latin typeface="微软雅黑" panose="020B0503020204020204" pitchFamily="34" charset="-122"/>
              <a:ea typeface="微软雅黑" panose="020B0503020204020204" pitchFamily="34" charset="-122"/>
            </a:endParaRPr>
          </a:p>
        </p:txBody>
      </p:sp>
      <p:sp>
        <p:nvSpPr>
          <p:cNvPr id="9" name="矩形 8"/>
          <p:cNvSpPr/>
          <p:nvPr/>
        </p:nvSpPr>
        <p:spPr>
          <a:xfrm>
            <a:off x="834458" y="1265562"/>
            <a:ext cx="3035670" cy="3000821"/>
          </a:xfrm>
          <a:prstGeom prst="rect">
            <a:avLst/>
          </a:prstGeom>
        </p:spPr>
        <p:txBody>
          <a:bodyPr wrap="square">
            <a:spAutoFit/>
          </a:bodyPr>
          <a:lstStyle/>
          <a:p>
            <a:pPr>
              <a:lnSpc>
                <a:spcPct val="150000"/>
              </a:lnSpc>
              <a:defRPr/>
            </a:pPr>
            <a:r>
              <a:rPr lang="en-US" altLang="zh-CN" sz="1400" dirty="0">
                <a:latin typeface="微软雅黑" panose="020B0503020204020204" pitchFamily="34" charset="-122"/>
                <a:ea typeface="微软雅黑" panose="020B0503020204020204" pitchFamily="34" charset="-122"/>
                <a:cs typeface="+mn-ea"/>
                <a:sym typeface="+mn-lt"/>
              </a:rPr>
              <a:t>VBSE</a:t>
            </a:r>
            <a:r>
              <a:rPr lang="zh-CN" altLang="zh-CN" sz="1400" dirty="0">
                <a:latin typeface="微软雅黑" panose="020B0503020204020204" pitchFamily="34" charset="-122"/>
                <a:ea typeface="微软雅黑" panose="020B0503020204020204" pitchFamily="34" charset="-122"/>
                <a:cs typeface="+mn-ea"/>
                <a:sym typeface="+mn-lt"/>
              </a:rPr>
              <a:t>综合实践教学</a:t>
            </a:r>
            <a:r>
              <a:rPr lang="zh-CN" altLang="zh-CN" sz="1400" dirty="0" smtClean="0">
                <a:latin typeface="微软雅黑" panose="020B0503020204020204" pitchFamily="34" charset="-122"/>
                <a:ea typeface="微软雅黑" panose="020B0503020204020204" pitchFamily="34" charset="-122"/>
                <a:cs typeface="+mn-ea"/>
                <a:sym typeface="+mn-lt"/>
              </a:rPr>
              <a:t>平台</a:t>
            </a:r>
            <a:r>
              <a:rPr lang="zh-CN" altLang="en-US" sz="1400" dirty="0" smtClean="0">
                <a:latin typeface="微软雅黑" panose="020B0503020204020204" pitchFamily="34" charset="-122"/>
                <a:ea typeface="微软雅黑" panose="020B0503020204020204" pitchFamily="34" charset="-122"/>
                <a:cs typeface="+mn-ea"/>
                <a:sym typeface="+mn-lt"/>
              </a:rPr>
              <a:t>让</a:t>
            </a:r>
            <a:r>
              <a:rPr lang="zh-CN" altLang="en-US" sz="1400" dirty="0">
                <a:latin typeface="微软雅黑" panose="020B0503020204020204" pitchFamily="34" charset="-122"/>
                <a:ea typeface="微软雅黑" panose="020B0503020204020204" pitchFamily="34" charset="-122"/>
                <a:cs typeface="+mn-ea"/>
                <a:sym typeface="+mn-lt"/>
              </a:rPr>
              <a:t>学生在多类社会组织中从事不同职业岗位的工作，训练在现代商业社会中从事经营管理所需的综合执行能力、综合决策能力和创新创业能力，感悟复杂市场环境下的企业经营，学会工作、学会思考、学会沟通，从而培养自身的全局意识和综合职业素养，实现“把企业搬进校园”的教学理念。</a:t>
            </a:r>
            <a:endParaRPr lang="zh-CN" altLang="en-US" sz="1400" dirty="0">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p:nvGrpSpPr>
        <p:grpSpPr bwMode="auto">
          <a:xfrm>
            <a:off x="1" y="0"/>
            <a:ext cx="2915815" cy="558564"/>
            <a:chOff x="107691" y="119849"/>
            <a:chExt cx="2395030" cy="516500"/>
          </a:xfrm>
        </p:grpSpPr>
        <p:sp>
          <p:nvSpPr>
            <p:cNvPr id="11" name="矩形 10"/>
            <p:cNvSpPr/>
            <p:nvPr userDrawn="1"/>
          </p:nvSpPr>
          <p:spPr bwMode="auto">
            <a:xfrm>
              <a:off x="107691" y="119849"/>
              <a:ext cx="2395030" cy="516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3765" fontAlgn="auto">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cs typeface="+mn-ea"/>
                <a:sym typeface="+mn-lt"/>
              </a:endParaRPr>
            </a:p>
          </p:txBody>
        </p:sp>
        <p:pic>
          <p:nvPicPr>
            <p:cNvPr id="12" name="图片 7"/>
            <p:cNvPicPr>
              <a:picLocks noChangeAspect="1"/>
            </p:cNvPicPr>
            <p:nvPr userDrawn="1"/>
          </p:nvPicPr>
          <p:blipFill>
            <a:blip r:embed="rId1" cstate="print">
              <a:extLst>
                <a:ext uri="{28A0092B-C50C-407E-A947-70E740481C1C}">
                  <a14:useLocalDpi xmlns:a14="http://schemas.microsoft.com/office/drawing/2010/main" val="0"/>
                </a:ext>
              </a:extLst>
            </a:blip>
            <a:srcRect/>
            <a:stretch>
              <a:fillRect/>
            </a:stretch>
          </p:blipFill>
          <p:spPr bwMode="auto">
            <a:xfrm>
              <a:off x="220795" y="232765"/>
              <a:ext cx="507520" cy="340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TextBox 1"/>
          <p:cNvSpPr txBox="1">
            <a:spLocks noChangeArrowheads="1"/>
          </p:cNvSpPr>
          <p:nvPr/>
        </p:nvSpPr>
        <p:spPr bwMode="auto">
          <a:xfrm>
            <a:off x="1018006" y="29136"/>
            <a:ext cx="1507079" cy="461665"/>
          </a:xfrm>
          <a:prstGeom prst="rect">
            <a:avLst/>
          </a:prstGeom>
          <a:noFill/>
          <a:ln w="9525">
            <a:noFill/>
            <a:miter lim="800000"/>
          </a:ln>
        </p:spPr>
        <p:txBody>
          <a:bodyPr wrap="none">
            <a:spAutoFit/>
          </a:bodyPr>
          <a:lstStyle/>
          <a:p>
            <a:pPr>
              <a:defRPr/>
            </a:pPr>
            <a:r>
              <a:rPr kumimoji="1" lang="zh-CN" altLang="en-US" sz="2400" b="1" spc="178"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培养</a:t>
            </a:r>
            <a:r>
              <a:rPr kumimoji="1" lang="zh-CN" altLang="en-US" sz="2400" b="1" spc="178"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目标</a:t>
            </a:r>
            <a:endParaRPr kumimoji="1" lang="zh-CN" altLang="en-US" sz="2400" b="1" spc="178"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4" name="矩形 2"/>
          <p:cNvSpPr>
            <a:spLocks noChangeArrowheads="1"/>
          </p:cNvSpPr>
          <p:nvPr/>
        </p:nvSpPr>
        <p:spPr bwMode="auto">
          <a:xfrm>
            <a:off x="651595" y="-31901"/>
            <a:ext cx="571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defRPr/>
            </a:pPr>
            <a:r>
              <a:rPr lang="zh-CN" altLang="en-US" sz="3000" b="1" dirty="0" smtClean="0">
                <a:solidFill>
                  <a:srgbClr val="FFFFFF"/>
                </a:solidFill>
                <a:latin typeface="微软雅黑" panose="020B0503020204020204" pitchFamily="34" charset="-122"/>
                <a:ea typeface="微软雅黑" panose="020B0503020204020204" pitchFamily="34" charset="-122"/>
                <a:cs typeface="+mn-ea"/>
                <a:sym typeface="+mn-lt"/>
              </a:rPr>
              <a:t>｜</a:t>
            </a:r>
            <a:endParaRPr lang="zh-CN" altLang="en-US" sz="3000" b="1" dirty="0" smtClean="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18" name="燕尾形 17"/>
          <p:cNvSpPr/>
          <p:nvPr/>
        </p:nvSpPr>
        <p:spPr>
          <a:xfrm rot="5400000">
            <a:off x="4394266" y="719051"/>
            <a:ext cx="360040" cy="576064"/>
          </a:xfrm>
          <a:prstGeom prst="chevron">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4574286" y="1295115"/>
            <a:ext cx="3819151" cy="0"/>
          </a:xfrm>
          <a:prstGeom prst="line">
            <a:avLst/>
          </a:prstGeom>
          <a:noFill/>
          <a:ln w="9525" cap="flat" cmpd="sng" algn="ctr">
            <a:solidFill>
              <a:sysClr val="window" lastClr="FFFFFF">
                <a:lumMod val="50000"/>
              </a:sysClr>
            </a:solidFill>
            <a:prstDash val="sysDash"/>
            <a:headEnd type="oval" w="med" len="med"/>
            <a:tailEnd type="oval" w="med" len="med"/>
          </a:ln>
          <a:effectLst/>
        </p:spPr>
      </p:cxnSp>
      <p:sp>
        <p:nvSpPr>
          <p:cNvPr id="20" name="矩形 19"/>
          <p:cNvSpPr>
            <a:spLocks noChangeArrowheads="1"/>
          </p:cNvSpPr>
          <p:nvPr/>
        </p:nvSpPr>
        <p:spPr bwMode="auto">
          <a:xfrm>
            <a:off x="4788024" y="730039"/>
            <a:ext cx="3816424"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20000"/>
              </a:lnSpc>
              <a:spcBef>
                <a:spcPct val="0"/>
              </a:spcBef>
              <a:buNone/>
            </a:pPr>
            <a:r>
              <a:rPr lang="zh-CN" altLang="en-US" sz="1200" kern="0" dirty="0">
                <a:solidFill>
                  <a:srgbClr val="333333"/>
                </a:solidFill>
                <a:sym typeface="微软雅黑" panose="020B0503020204020204" pitchFamily="34" charset="-122"/>
              </a:rPr>
              <a:t>企业多部门工作协同，</a:t>
            </a:r>
            <a:endParaRPr lang="zh-CN" altLang="en-US" sz="1200" kern="0" dirty="0">
              <a:solidFill>
                <a:srgbClr val="333333"/>
              </a:solidFill>
              <a:sym typeface="微软雅黑" panose="020B0503020204020204" pitchFamily="34" charset="-122"/>
            </a:endParaRPr>
          </a:p>
          <a:p>
            <a:pPr lvl="0">
              <a:lnSpc>
                <a:spcPct val="120000"/>
              </a:lnSpc>
              <a:spcBef>
                <a:spcPct val="0"/>
              </a:spcBef>
              <a:buNone/>
            </a:pPr>
            <a:r>
              <a:rPr lang="zh-CN" altLang="en-US" sz="1200" kern="0" dirty="0">
                <a:solidFill>
                  <a:srgbClr val="333333"/>
                </a:solidFill>
                <a:sym typeface="微软雅黑" panose="020B0503020204020204" pitchFamily="34" charset="-122"/>
              </a:rPr>
              <a:t>熟悉企业内部人、财、物、产、供、销运作全过程；</a:t>
            </a:r>
            <a:endParaRPr lang="zh-CN" altLang="en-US" sz="1200" kern="0" dirty="0">
              <a:solidFill>
                <a:srgbClr val="333333"/>
              </a:solidFill>
              <a:sym typeface="微软雅黑" panose="020B0503020204020204" pitchFamily="34" charset="-122"/>
            </a:endParaRPr>
          </a:p>
        </p:txBody>
      </p:sp>
      <p:sp>
        <p:nvSpPr>
          <p:cNvPr id="21" name="燕尾形 20"/>
          <p:cNvSpPr/>
          <p:nvPr/>
        </p:nvSpPr>
        <p:spPr>
          <a:xfrm rot="5400000">
            <a:off x="4394266" y="1497960"/>
            <a:ext cx="360040" cy="576064"/>
          </a:xfrm>
          <a:prstGeom prst="chevron">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4574286" y="2074024"/>
            <a:ext cx="3636404" cy="0"/>
          </a:xfrm>
          <a:prstGeom prst="line">
            <a:avLst/>
          </a:prstGeom>
          <a:noFill/>
          <a:ln w="9525" cap="flat" cmpd="sng" algn="ctr">
            <a:solidFill>
              <a:sysClr val="window" lastClr="FFFFFF">
                <a:lumMod val="50000"/>
              </a:sysClr>
            </a:solidFill>
            <a:prstDash val="sysDash"/>
            <a:headEnd type="oval" w="med" len="med"/>
            <a:tailEnd type="oval" w="med" len="med"/>
          </a:ln>
          <a:effectLst/>
        </p:spPr>
      </p:cxnSp>
      <p:sp>
        <p:nvSpPr>
          <p:cNvPr id="23" name="矩形 47"/>
          <p:cNvSpPr>
            <a:spLocks noChangeArrowheads="1"/>
          </p:cNvSpPr>
          <p:nvPr/>
        </p:nvSpPr>
        <p:spPr bwMode="auto">
          <a:xfrm>
            <a:off x="4788023" y="1510303"/>
            <a:ext cx="360541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20000"/>
              </a:lnSpc>
              <a:spcBef>
                <a:spcPct val="0"/>
              </a:spcBef>
              <a:buNone/>
            </a:pPr>
            <a:r>
              <a:rPr lang="zh-CN" altLang="en-US" sz="1200" kern="0" dirty="0">
                <a:solidFill>
                  <a:srgbClr val="333333"/>
                </a:solidFill>
                <a:sym typeface="微软雅黑" panose="020B0503020204020204" pitchFamily="34" charset="-122"/>
              </a:rPr>
              <a:t>不同外部机构进行交互，</a:t>
            </a:r>
            <a:endParaRPr lang="zh-CN" altLang="en-US" sz="1200" kern="0" dirty="0">
              <a:solidFill>
                <a:srgbClr val="333333"/>
              </a:solidFill>
              <a:sym typeface="微软雅黑" panose="020B0503020204020204" pitchFamily="34" charset="-122"/>
            </a:endParaRPr>
          </a:p>
          <a:p>
            <a:pPr lvl="0">
              <a:lnSpc>
                <a:spcPct val="120000"/>
              </a:lnSpc>
              <a:spcBef>
                <a:spcPct val="0"/>
              </a:spcBef>
              <a:buNone/>
            </a:pPr>
            <a:r>
              <a:rPr lang="zh-CN" altLang="en-US" sz="1200" kern="0" dirty="0">
                <a:solidFill>
                  <a:srgbClr val="333333"/>
                </a:solidFill>
                <a:sym typeface="微软雅黑" panose="020B0503020204020204" pitchFamily="34" charset="-122"/>
              </a:rPr>
              <a:t>社会层面的资源配置和服务分工及企业生存环境；</a:t>
            </a:r>
            <a:endParaRPr lang="zh-CN" altLang="en-US" sz="1200" kern="0" dirty="0">
              <a:solidFill>
                <a:srgbClr val="333333"/>
              </a:solidFill>
              <a:sym typeface="微软雅黑" panose="020B0503020204020204" pitchFamily="34" charset="-122"/>
            </a:endParaRPr>
          </a:p>
        </p:txBody>
      </p:sp>
      <p:sp>
        <p:nvSpPr>
          <p:cNvPr id="24" name="燕尾形 23"/>
          <p:cNvSpPr/>
          <p:nvPr/>
        </p:nvSpPr>
        <p:spPr>
          <a:xfrm rot="5400000">
            <a:off x="4394266" y="2322204"/>
            <a:ext cx="360040" cy="576064"/>
          </a:xfrm>
          <a:prstGeom prst="chevron">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4574286" y="2898268"/>
            <a:ext cx="4318194" cy="0"/>
          </a:xfrm>
          <a:prstGeom prst="line">
            <a:avLst/>
          </a:prstGeom>
          <a:noFill/>
          <a:ln w="9525" cap="flat" cmpd="sng" algn="ctr">
            <a:solidFill>
              <a:sysClr val="window" lastClr="FFFFFF">
                <a:lumMod val="50000"/>
              </a:sysClr>
            </a:solidFill>
            <a:prstDash val="sysDash"/>
            <a:headEnd type="oval" w="med" len="med"/>
            <a:tailEnd type="oval" w="med" len="med"/>
          </a:ln>
          <a:effectLst/>
        </p:spPr>
      </p:cxnSp>
      <p:sp>
        <p:nvSpPr>
          <p:cNvPr id="26" name="矩形 47"/>
          <p:cNvSpPr>
            <a:spLocks noChangeArrowheads="1"/>
          </p:cNvSpPr>
          <p:nvPr/>
        </p:nvSpPr>
        <p:spPr bwMode="auto">
          <a:xfrm>
            <a:off x="4788024" y="2375452"/>
            <a:ext cx="4248472"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20000"/>
              </a:lnSpc>
              <a:spcBef>
                <a:spcPct val="0"/>
              </a:spcBef>
              <a:buNone/>
            </a:pPr>
            <a:r>
              <a:rPr lang="zh-CN" altLang="en-US" sz="1200" kern="0" dirty="0">
                <a:solidFill>
                  <a:srgbClr val="333333"/>
                </a:solidFill>
                <a:sym typeface="微软雅黑" panose="020B0503020204020204" pitchFamily="34" charset="-122"/>
              </a:rPr>
              <a:t>同类型竞争、上下游企业和服务业协同，</a:t>
            </a:r>
            <a:endParaRPr lang="zh-CN" altLang="en-US" sz="1200" kern="0" dirty="0">
              <a:solidFill>
                <a:srgbClr val="333333"/>
              </a:solidFill>
              <a:sym typeface="微软雅黑" panose="020B0503020204020204" pitchFamily="34" charset="-122"/>
            </a:endParaRPr>
          </a:p>
          <a:p>
            <a:pPr lvl="0">
              <a:lnSpc>
                <a:spcPct val="120000"/>
              </a:lnSpc>
              <a:spcBef>
                <a:spcPct val="0"/>
              </a:spcBef>
              <a:buNone/>
            </a:pPr>
            <a:r>
              <a:rPr lang="zh-CN" altLang="en-US" sz="1200" kern="0" dirty="0">
                <a:solidFill>
                  <a:srgbClr val="333333"/>
                </a:solidFill>
                <a:sym typeface="微软雅黑" panose="020B0503020204020204" pitchFamily="34" charset="-122"/>
              </a:rPr>
              <a:t>行业层面的供应链运营及服务业与制造业融合的经营模式；</a:t>
            </a:r>
            <a:endParaRPr lang="zh-CN" altLang="en-US" sz="1200" kern="0" dirty="0">
              <a:solidFill>
                <a:srgbClr val="333333"/>
              </a:solidFill>
              <a:sym typeface="微软雅黑" panose="020B0503020204020204" pitchFamily="34" charset="-122"/>
            </a:endParaRPr>
          </a:p>
        </p:txBody>
      </p:sp>
      <p:sp>
        <p:nvSpPr>
          <p:cNvPr id="27" name="燕尾形 26"/>
          <p:cNvSpPr/>
          <p:nvPr/>
        </p:nvSpPr>
        <p:spPr>
          <a:xfrm rot="5400000">
            <a:off x="4394266" y="3099374"/>
            <a:ext cx="360040" cy="576064"/>
          </a:xfrm>
          <a:prstGeom prst="chevron">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4574286" y="3675438"/>
            <a:ext cx="3443527" cy="0"/>
          </a:xfrm>
          <a:prstGeom prst="line">
            <a:avLst/>
          </a:prstGeom>
          <a:noFill/>
          <a:ln w="9525" cap="flat" cmpd="sng" algn="ctr">
            <a:solidFill>
              <a:sysClr val="window" lastClr="FFFFFF">
                <a:lumMod val="50000"/>
              </a:sysClr>
            </a:solidFill>
            <a:prstDash val="sysDash"/>
            <a:headEnd type="oval" w="med" len="med"/>
            <a:tailEnd type="oval" w="med" len="med"/>
          </a:ln>
          <a:effectLst/>
        </p:spPr>
      </p:cxnSp>
      <p:sp>
        <p:nvSpPr>
          <p:cNvPr id="29" name="矩形 47"/>
          <p:cNvSpPr>
            <a:spLocks noChangeArrowheads="1"/>
          </p:cNvSpPr>
          <p:nvPr/>
        </p:nvSpPr>
        <p:spPr bwMode="auto">
          <a:xfrm>
            <a:off x="4788024" y="3128963"/>
            <a:ext cx="3422666"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20000"/>
              </a:lnSpc>
              <a:spcBef>
                <a:spcPct val="0"/>
              </a:spcBef>
              <a:buNone/>
            </a:pPr>
            <a:r>
              <a:rPr lang="zh-CN" altLang="en-US" sz="1200" kern="0" dirty="0">
                <a:solidFill>
                  <a:srgbClr val="333333"/>
                </a:solidFill>
                <a:sym typeface="微软雅黑" panose="020B0503020204020204" pitchFamily="34" charset="-122"/>
              </a:rPr>
              <a:t>有限资源公平环境下团队模拟</a:t>
            </a:r>
            <a:endParaRPr lang="zh-CN" altLang="en-US" sz="1200" kern="0" dirty="0">
              <a:solidFill>
                <a:srgbClr val="333333"/>
              </a:solidFill>
              <a:sym typeface="微软雅黑" panose="020B0503020204020204" pitchFamily="34" charset="-122"/>
            </a:endParaRPr>
          </a:p>
          <a:p>
            <a:pPr lvl="0">
              <a:lnSpc>
                <a:spcPct val="120000"/>
              </a:lnSpc>
              <a:spcBef>
                <a:spcPct val="0"/>
              </a:spcBef>
              <a:buNone/>
            </a:pPr>
            <a:r>
              <a:rPr lang="zh-CN" altLang="en-US" sz="1200" kern="0" dirty="0">
                <a:solidFill>
                  <a:srgbClr val="333333"/>
                </a:solidFill>
                <a:sym typeface="微软雅黑" panose="020B0503020204020204" pitchFamily="34" charset="-122"/>
              </a:rPr>
              <a:t>决策运营、内部管理、风险防范、市场竞争；</a:t>
            </a:r>
            <a:endParaRPr lang="zh-CN" altLang="en-US" sz="1200" kern="0" dirty="0">
              <a:solidFill>
                <a:srgbClr val="333333"/>
              </a:solidFill>
              <a:sym typeface="微软雅黑" panose="020B0503020204020204" pitchFamily="34" charset="-122"/>
            </a:endParaRPr>
          </a:p>
        </p:txBody>
      </p:sp>
      <p:sp>
        <p:nvSpPr>
          <p:cNvPr id="30" name="燕尾形 29"/>
          <p:cNvSpPr/>
          <p:nvPr/>
        </p:nvSpPr>
        <p:spPr>
          <a:xfrm rot="5400000">
            <a:off x="4391980" y="3909404"/>
            <a:ext cx="360040" cy="576064"/>
          </a:xfrm>
          <a:prstGeom prst="chevron">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4572000" y="4485468"/>
            <a:ext cx="3445813" cy="0"/>
          </a:xfrm>
          <a:prstGeom prst="line">
            <a:avLst/>
          </a:prstGeom>
          <a:noFill/>
          <a:ln w="9525" cap="flat" cmpd="sng" algn="ctr">
            <a:solidFill>
              <a:sysClr val="window" lastClr="FFFFFF">
                <a:lumMod val="50000"/>
              </a:sysClr>
            </a:solidFill>
            <a:prstDash val="sysDash"/>
            <a:headEnd type="oval" w="med" len="med"/>
            <a:tailEnd type="oval" w="med" len="med"/>
          </a:ln>
          <a:effectLst/>
        </p:spPr>
      </p:cxnSp>
      <p:sp>
        <p:nvSpPr>
          <p:cNvPr id="32" name="矩形 47"/>
          <p:cNvSpPr>
            <a:spLocks noChangeArrowheads="1"/>
          </p:cNvSpPr>
          <p:nvPr/>
        </p:nvSpPr>
        <p:spPr bwMode="auto">
          <a:xfrm>
            <a:off x="4788024" y="3949945"/>
            <a:ext cx="3422666"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nSpc>
                <a:spcPct val="120000"/>
              </a:lnSpc>
              <a:spcBef>
                <a:spcPct val="0"/>
              </a:spcBef>
              <a:buNone/>
            </a:pPr>
            <a:r>
              <a:rPr lang="zh-CN" altLang="en-US" sz="1200" kern="0" dirty="0">
                <a:solidFill>
                  <a:srgbClr val="333333"/>
                </a:solidFill>
                <a:sym typeface="微软雅黑" panose="020B0503020204020204" pitchFamily="34" charset="-122"/>
              </a:rPr>
              <a:t>具体业务处理和任务完成</a:t>
            </a:r>
            <a:endParaRPr lang="zh-CN" altLang="en-US" sz="1200" kern="0" dirty="0">
              <a:solidFill>
                <a:srgbClr val="333333"/>
              </a:solidFill>
              <a:sym typeface="微软雅黑" panose="020B0503020204020204" pitchFamily="34" charset="-122"/>
            </a:endParaRPr>
          </a:p>
          <a:p>
            <a:pPr lvl="0">
              <a:lnSpc>
                <a:spcPct val="120000"/>
              </a:lnSpc>
              <a:spcBef>
                <a:spcPct val="0"/>
              </a:spcBef>
              <a:buNone/>
            </a:pPr>
            <a:r>
              <a:rPr lang="zh-CN" altLang="en-US" sz="1200" kern="0" dirty="0">
                <a:solidFill>
                  <a:srgbClr val="333333"/>
                </a:solidFill>
                <a:sym typeface="微软雅黑" panose="020B0503020204020204" pitchFamily="34" charset="-122"/>
              </a:rPr>
              <a:t>手工作业或者信息化环境下的岗位能力要求；</a:t>
            </a:r>
            <a:endParaRPr lang="zh-CN" altLang="en-US" sz="1200" kern="0" dirty="0">
              <a:solidFill>
                <a:srgbClr val="333333"/>
              </a:solidFill>
              <a:sym typeface="微软雅黑" panose="020B0503020204020204" pitchFamily="34" charset="-122"/>
            </a:endParaRPr>
          </a:p>
        </p:txBody>
      </p:sp>
      <p:sp>
        <p:nvSpPr>
          <p:cNvPr id="2" name="矩形 1"/>
          <p:cNvSpPr/>
          <p:nvPr/>
        </p:nvSpPr>
        <p:spPr>
          <a:xfrm>
            <a:off x="3053514" y="94970"/>
            <a:ext cx="3328347" cy="369332"/>
          </a:xfrm>
          <a:prstGeom prst="rect">
            <a:avLst/>
          </a:prstGeom>
        </p:spPr>
        <p:txBody>
          <a:bodyPr wrap="none">
            <a:spAutoFit/>
          </a:bodyPr>
          <a:lstStyle/>
          <a:p>
            <a:r>
              <a:rPr kumimoji="1" lang="zh-CN" altLang="en-US" b="1" spc="178" dirty="0" smtClean="0">
                <a:solidFill>
                  <a:srgbClr val="FF0000"/>
                </a:solidFill>
                <a:latin typeface="微软雅黑" panose="020B0503020204020204" pitchFamily="34" charset="-122"/>
                <a:ea typeface="微软雅黑" panose="020B0503020204020204" pitchFamily="34" charset="-122"/>
                <a:cs typeface="+mn-ea"/>
                <a:sym typeface="+mn-lt"/>
              </a:rPr>
              <a:t>面向</a:t>
            </a:r>
            <a:r>
              <a:rPr kumimoji="1" lang="zh-CN" altLang="en-US" b="1" spc="178" dirty="0">
                <a:solidFill>
                  <a:srgbClr val="FF0000"/>
                </a:solidFill>
                <a:latin typeface="微软雅黑" panose="020B0503020204020204" pitchFamily="34" charset="-122"/>
                <a:ea typeface="微软雅黑" panose="020B0503020204020204" pitchFamily="34" charset="-122"/>
                <a:cs typeface="+mn-ea"/>
                <a:sym typeface="+mn-lt"/>
              </a:rPr>
              <a:t>未来</a:t>
            </a:r>
            <a:r>
              <a:rPr kumimoji="1" lang="zh-CN" altLang="en-US" b="1" spc="178" dirty="0" smtClean="0">
                <a:solidFill>
                  <a:srgbClr val="FF0000"/>
                </a:solidFill>
                <a:latin typeface="微软雅黑" panose="020B0503020204020204" pitchFamily="34" charset="-122"/>
                <a:ea typeface="微软雅黑" panose="020B0503020204020204" pitchFamily="34" charset="-122"/>
                <a:cs typeface="+mn-ea"/>
                <a:sym typeface="+mn-lt"/>
              </a:rPr>
              <a:t>的管理者</a:t>
            </a:r>
            <a:r>
              <a:rPr kumimoji="1" lang="en-US" altLang="zh-CN" b="1" spc="178" dirty="0" smtClean="0">
                <a:solidFill>
                  <a:srgbClr val="FF0000"/>
                </a:solidFill>
                <a:latin typeface="微软雅黑" panose="020B0503020204020204" pitchFamily="34" charset="-122"/>
                <a:ea typeface="微软雅黑" panose="020B0503020204020204" pitchFamily="34" charset="-122"/>
                <a:cs typeface="+mn-ea"/>
                <a:sym typeface="+mn-lt"/>
              </a:rPr>
              <a:t>-</a:t>
            </a:r>
            <a:r>
              <a:rPr kumimoji="1" lang="zh-CN" altLang="en-US" b="1" spc="178" dirty="0" smtClean="0">
                <a:solidFill>
                  <a:srgbClr val="FF0000"/>
                </a:solidFill>
                <a:latin typeface="微软雅黑" panose="020B0503020204020204" pitchFamily="34" charset="-122"/>
                <a:ea typeface="微软雅黑" panose="020B0503020204020204" pitchFamily="34" charset="-122"/>
                <a:cs typeface="+mn-ea"/>
                <a:sym typeface="+mn-lt"/>
              </a:rPr>
              <a:t>岗位维度</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3111217" y="37897"/>
            <a:ext cx="4608512" cy="660613"/>
          </a:xfrm>
          <a:prstGeom prst="rect">
            <a:avLst/>
          </a:prstGeom>
        </p:spPr>
        <p:txBody>
          <a:bodyPr/>
          <a:lstStyle>
            <a:lvl1pPr algn="l" rtl="0" eaLnBrk="0" fontAlgn="base" hangingPunct="0">
              <a:spcBef>
                <a:spcPct val="0"/>
              </a:spcBef>
              <a:spcAft>
                <a:spcPct val="0"/>
              </a:spcAft>
              <a:defRPr kumimoji="1" lang="zh-CN" altLang="en-US" sz="2400" b="1" dirty="0">
                <a:solidFill>
                  <a:srgbClr val="FF0000"/>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kumimoji="1" sz="2400" b="1">
                <a:solidFill>
                  <a:srgbClr val="FF0000"/>
                </a:solidFill>
                <a:latin typeface="微软雅黑" panose="020B0503020204020204" pitchFamily="34" charset="-122"/>
                <a:ea typeface="微软雅黑" panose="020B0503020204020204" pitchFamily="34" charset="-122"/>
                <a:cs typeface="黑体" panose="02010609060101010101" charset="-122"/>
              </a:defRPr>
            </a:lvl2pPr>
            <a:lvl3pPr algn="l" rtl="0" eaLnBrk="0" fontAlgn="base" hangingPunct="0">
              <a:spcBef>
                <a:spcPct val="0"/>
              </a:spcBef>
              <a:spcAft>
                <a:spcPct val="0"/>
              </a:spcAft>
              <a:defRPr kumimoji="1" sz="2400" b="1">
                <a:solidFill>
                  <a:srgbClr val="FF0000"/>
                </a:solidFill>
                <a:latin typeface="微软雅黑" panose="020B0503020204020204" pitchFamily="34" charset="-122"/>
                <a:ea typeface="微软雅黑" panose="020B0503020204020204" pitchFamily="34" charset="-122"/>
                <a:cs typeface="黑体" panose="02010609060101010101" charset="-122"/>
              </a:defRPr>
            </a:lvl3pPr>
            <a:lvl4pPr algn="l" rtl="0" eaLnBrk="0" fontAlgn="base" hangingPunct="0">
              <a:spcBef>
                <a:spcPct val="0"/>
              </a:spcBef>
              <a:spcAft>
                <a:spcPct val="0"/>
              </a:spcAft>
              <a:defRPr kumimoji="1" sz="2400" b="1">
                <a:solidFill>
                  <a:srgbClr val="FF0000"/>
                </a:solidFill>
                <a:latin typeface="微软雅黑" panose="020B0503020204020204" pitchFamily="34" charset="-122"/>
                <a:ea typeface="微软雅黑" panose="020B0503020204020204" pitchFamily="34" charset="-122"/>
                <a:cs typeface="黑体" panose="02010609060101010101" charset="-122"/>
              </a:defRPr>
            </a:lvl4pPr>
            <a:lvl5pPr algn="l" rtl="0" eaLnBrk="0" fontAlgn="base" hangingPunct="0">
              <a:spcBef>
                <a:spcPct val="0"/>
              </a:spcBef>
              <a:spcAft>
                <a:spcPct val="0"/>
              </a:spcAft>
              <a:defRPr kumimoji="1" sz="2400" b="1">
                <a:solidFill>
                  <a:srgbClr val="FF0000"/>
                </a:solidFill>
                <a:latin typeface="微软雅黑" panose="020B0503020204020204" pitchFamily="34" charset="-122"/>
                <a:ea typeface="微软雅黑" panose="020B0503020204020204" pitchFamily="34" charset="-122"/>
                <a:cs typeface="黑体" panose="02010609060101010101" charset="-122"/>
              </a:defRPr>
            </a:lvl5pPr>
            <a:lvl6pPr marL="4572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6pPr>
            <a:lvl7pPr marL="9144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7pPr>
            <a:lvl8pPr marL="13716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8pPr>
            <a:lvl9pPr marL="1828800" algn="l" rtl="0" eaLnBrk="0" fontAlgn="base" hangingPunct="0">
              <a:spcBef>
                <a:spcPct val="0"/>
              </a:spcBef>
              <a:spcAft>
                <a:spcPct val="0"/>
              </a:spcAft>
              <a:defRPr sz="2800">
                <a:solidFill>
                  <a:srgbClr val="C00000"/>
                </a:solidFill>
                <a:latin typeface="Calibri" panose="020F0502020204030204" pitchFamily="34" charset="0"/>
                <a:ea typeface="黑体" panose="02010609060101010101" charset="-122"/>
              </a:defRPr>
            </a:lvl9pPr>
          </a:lstStyle>
          <a:p>
            <a:r>
              <a:rPr lang="zh-CN" altLang="en-US" sz="1800" kern="0" dirty="0" smtClean="0"/>
              <a:t>培养面向未来具有全局视野的岗位复合型人才</a:t>
            </a:r>
            <a:r>
              <a:rPr lang="en-US" altLang="zh-CN" sz="1800" kern="0" dirty="0" smtClean="0"/>
              <a:t>-</a:t>
            </a:r>
            <a:r>
              <a:rPr lang="zh-CN" altLang="en-US" sz="1800" kern="0" dirty="0" smtClean="0"/>
              <a:t>能力维度</a:t>
            </a:r>
            <a:endParaRPr lang="zh-CN" altLang="en-US" sz="1800" kern="0" dirty="0"/>
          </a:p>
        </p:txBody>
      </p:sp>
      <p:pic>
        <p:nvPicPr>
          <p:cNvPr id="3" name="图片 2"/>
          <p:cNvPicPr>
            <a:picLocks noChangeAspect="1"/>
          </p:cNvPicPr>
          <p:nvPr/>
        </p:nvPicPr>
        <p:blipFill rotWithShape="1">
          <a:blip r:embed="rId1"/>
          <a:srcRect t="9987"/>
          <a:stretch>
            <a:fillRect/>
          </a:stretch>
        </p:blipFill>
        <p:spPr>
          <a:xfrm>
            <a:off x="478830" y="698510"/>
            <a:ext cx="7976156" cy="3604752"/>
          </a:xfrm>
          <a:prstGeom prst="rect">
            <a:avLst/>
          </a:prstGeom>
        </p:spPr>
      </p:pic>
      <p:sp>
        <p:nvSpPr>
          <p:cNvPr id="4" name="文本框 3"/>
          <p:cNvSpPr txBox="1"/>
          <p:nvPr/>
        </p:nvSpPr>
        <p:spPr>
          <a:xfrm>
            <a:off x="482352" y="4371950"/>
            <a:ext cx="7762056" cy="646331"/>
          </a:xfrm>
          <a:prstGeom prst="rect">
            <a:avLst/>
          </a:prstGeom>
          <a:noFill/>
        </p:spPr>
        <p:txBody>
          <a:bodyPr wrap="square" rtlCol="0">
            <a:spAutoFit/>
          </a:bodyPr>
          <a:lstStyle/>
          <a:p>
            <a:r>
              <a:rPr kumimoji="1" lang="zh-CN" altLang="en-US" b="1" dirty="0" smtClean="0">
                <a:solidFill>
                  <a:srgbClr val="FF0000"/>
                </a:solidFill>
                <a:latin typeface="微软雅黑" panose="020B0503020204020204" pitchFamily="34" charset="-122"/>
                <a:ea typeface="微软雅黑" panose="020B0503020204020204" pitchFamily="34" charset="-122"/>
              </a:rPr>
              <a:t>透过任务看业务，透过业务看管理，透过管理看企业，透过企业看商业，具有全局视野面向未来的岗位的复合型人才</a:t>
            </a:r>
            <a:endParaRPr kumimoji="1" lang="zh-CN" altLang="en-US" b="1" dirty="0">
              <a:solidFill>
                <a:srgbClr val="FF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bwMode="auto">
          <a:xfrm>
            <a:off x="1" y="0"/>
            <a:ext cx="2915815" cy="558564"/>
            <a:chOff x="107691" y="119849"/>
            <a:chExt cx="2395030" cy="516500"/>
          </a:xfrm>
        </p:grpSpPr>
        <p:sp>
          <p:nvSpPr>
            <p:cNvPr id="6" name="矩形 5"/>
            <p:cNvSpPr/>
            <p:nvPr userDrawn="1"/>
          </p:nvSpPr>
          <p:spPr bwMode="auto">
            <a:xfrm>
              <a:off x="107691" y="119849"/>
              <a:ext cx="2395030" cy="5165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defTabSz="913765" fontAlgn="auto">
                <a:spcBef>
                  <a:spcPts val="0"/>
                </a:spcBef>
                <a:spcAft>
                  <a:spcPts val="0"/>
                </a:spcAft>
                <a:defRPr/>
              </a:pPr>
              <a:endParaRPr lang="zh-CN" altLang="en-US">
                <a:solidFill>
                  <a:srgbClr val="FFFFFF"/>
                </a:solidFill>
                <a:cs typeface="+mn-ea"/>
                <a:sym typeface="+mn-lt"/>
              </a:endParaRPr>
            </a:p>
          </p:txBody>
        </p:sp>
        <p:pic>
          <p:nvPicPr>
            <p:cNvPr id="7" name="图片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0795" y="232765"/>
              <a:ext cx="507520" cy="340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Box 1"/>
          <p:cNvSpPr txBox="1">
            <a:spLocks noChangeArrowheads="1"/>
          </p:cNvSpPr>
          <p:nvPr/>
        </p:nvSpPr>
        <p:spPr bwMode="auto">
          <a:xfrm>
            <a:off x="1018006" y="29136"/>
            <a:ext cx="1507079" cy="461665"/>
          </a:xfrm>
          <a:prstGeom prst="rect">
            <a:avLst/>
          </a:prstGeom>
          <a:noFill/>
          <a:ln w="9525">
            <a:noFill/>
            <a:miter lim="800000"/>
          </a:ln>
        </p:spPr>
        <p:txBody>
          <a:bodyPr wrap="none">
            <a:spAutoFit/>
          </a:bodyPr>
          <a:lstStyle/>
          <a:p>
            <a:pPr>
              <a:defRPr/>
            </a:pPr>
            <a:r>
              <a:rPr kumimoji="1" lang="zh-CN" altLang="en-US" sz="2400" b="1" spc="178" dirty="0">
                <a:solidFill>
                  <a:schemeClr val="bg1"/>
                </a:solidFill>
                <a:effectLst>
                  <a:outerShdw blurRad="38100" dist="38100" dir="2700000" algn="tl">
                    <a:srgbClr val="000000">
                      <a:alpha val="43137"/>
                    </a:srgbClr>
                  </a:outerShdw>
                </a:effectLst>
                <a:cs typeface="+mn-ea"/>
                <a:sym typeface="+mn-lt"/>
              </a:rPr>
              <a:t>培养</a:t>
            </a:r>
            <a:r>
              <a:rPr kumimoji="1" lang="zh-CN" altLang="en-US" sz="2400" b="1" spc="178" dirty="0" smtClean="0">
                <a:solidFill>
                  <a:schemeClr val="bg1"/>
                </a:solidFill>
                <a:effectLst>
                  <a:outerShdw blurRad="38100" dist="38100" dir="2700000" algn="tl">
                    <a:srgbClr val="000000">
                      <a:alpha val="43137"/>
                    </a:srgbClr>
                  </a:outerShdw>
                </a:effectLst>
                <a:cs typeface="+mn-ea"/>
                <a:sym typeface="+mn-lt"/>
              </a:rPr>
              <a:t>目标</a:t>
            </a:r>
            <a:endParaRPr kumimoji="1" lang="zh-CN" altLang="en-US" sz="2400" b="1" spc="178" dirty="0">
              <a:solidFill>
                <a:schemeClr val="bg1"/>
              </a:solidFill>
              <a:effectLst>
                <a:outerShdw blurRad="38100" dist="38100" dir="2700000" algn="tl">
                  <a:srgbClr val="000000">
                    <a:alpha val="43137"/>
                  </a:srgbClr>
                </a:outerShdw>
              </a:effectLst>
              <a:cs typeface="+mn-ea"/>
              <a:sym typeface="+mn-lt"/>
            </a:endParaRPr>
          </a:p>
        </p:txBody>
      </p:sp>
      <p:sp>
        <p:nvSpPr>
          <p:cNvPr id="9" name="矩形 2"/>
          <p:cNvSpPr>
            <a:spLocks noChangeArrowheads="1"/>
          </p:cNvSpPr>
          <p:nvPr/>
        </p:nvSpPr>
        <p:spPr bwMode="auto">
          <a:xfrm>
            <a:off x="651595" y="-31901"/>
            <a:ext cx="571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fontAlgn="base" hangingPunct="0">
              <a:spcBef>
                <a:spcPct val="0"/>
              </a:spcBef>
              <a:spcAft>
                <a:spcPct val="0"/>
              </a:spcAft>
              <a:defRPr/>
            </a:pPr>
            <a:r>
              <a:rPr lang="zh-CN" altLang="en-US" sz="3000" b="1" dirty="0" smtClean="0">
                <a:solidFill>
                  <a:srgbClr val="FFFFFF"/>
                </a:solidFill>
                <a:latin typeface="+mn-lt"/>
                <a:ea typeface="+mn-ea"/>
                <a:cs typeface="+mn-ea"/>
                <a:sym typeface="+mn-lt"/>
              </a:rPr>
              <a:t>｜</a:t>
            </a:r>
            <a:endParaRPr lang="zh-CN" altLang="en-US" sz="3000" b="1" dirty="0" smtClean="0">
              <a:solidFill>
                <a:srgbClr val="FFFFFF"/>
              </a:solidFill>
              <a:latin typeface="+mn-lt"/>
              <a:ea typeface="+mn-ea"/>
              <a:cs typeface="+mn-ea"/>
              <a:sym typeface="+mn-lt"/>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主题​​">
      <a:majorFont>
        <a:latin typeface="Helvetica"/>
        <a:ea typeface="Helvetica"/>
        <a:cs typeface="Helvetica"/>
      </a:majorFont>
      <a:minorFont>
        <a:latin typeface="Calibri"/>
        <a:ea typeface="Calibri"/>
        <a:cs typeface="Calibri"/>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alpha val="80000"/>
          </a:srgbClr>
        </a:solidFill>
        <a:ln w="12700" cap="flat">
          <a:noFill/>
          <a:prstDash val="solid"/>
          <a:miter lim="800000"/>
        </a:ln>
      </a:spPr>
      <a:bodyPr rot="0" spcFirstLastPara="1" vertOverflow="overflow" horzOverflow="overflow" vert="horz" wrap="square" lIns="45719" tIns="45719" rIns="45719" bIns="45719" numCol="1" spcCol="38100" rtlCol="0" anchor="ctr">
        <a:spAutoFit/>
      </a:bodyPr>
      <a:lstStyle>
        <a:defPPr algn="ctr" defTabSz="685800">
          <a:defRPr sz="3000" dirty="0">
            <a:solidFill>
              <a:srgbClr val="E60012"/>
            </a:solidFill>
            <a:latin typeface="微软雅黑" panose="020B0503020204020204" pitchFamily="34" charset="-122"/>
            <a:ea typeface="微软雅黑" panose="020B0503020204020204" pitchFamily="34" charset="-122"/>
            <a:cs typeface="Helvetica"/>
            <a:sym typeface="等线" panose="02010600030101010101" charset="-122"/>
          </a:defRPr>
        </a:def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等线" panose="02010600030101010101" charset="-122"/>
            <a:ea typeface="等线" panose="02010600030101010101" charset="-122"/>
            <a:cs typeface="等线" panose="02010600030101010101" charset="-122"/>
            <a:sym typeface="等线" panose="02010600030101010101" charset="-122"/>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3026</Words>
  <Application>WPS 演示</Application>
  <PresentationFormat>全屏显示(16:9)</PresentationFormat>
  <Paragraphs>337</Paragraphs>
  <Slides>21</Slides>
  <Notes>23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21</vt:i4>
      </vt:variant>
    </vt:vector>
  </HeadingPairs>
  <TitlesOfParts>
    <vt:vector size="36" baseType="lpstr">
      <vt:lpstr>Arial</vt:lpstr>
      <vt:lpstr>宋体</vt:lpstr>
      <vt:lpstr>Wingdings</vt:lpstr>
      <vt:lpstr>微软雅黑</vt:lpstr>
      <vt:lpstr>Calibri</vt:lpstr>
      <vt:lpstr>Helvetica</vt:lpstr>
      <vt:lpstr>等线</vt:lpstr>
      <vt:lpstr>等线 Light</vt:lpstr>
      <vt:lpstr>Arial</vt:lpstr>
      <vt:lpstr>Calibri</vt:lpstr>
      <vt:lpstr>黑体</vt:lpstr>
      <vt:lpstr>Arial Unicode MS</vt:lpstr>
      <vt:lpstr>Times New Roman</vt:lpstr>
      <vt:lpstr>Office 主题</vt:lpstr>
      <vt:lpstr>Office 主题​​</vt:lpstr>
      <vt:lpstr>PowerPoint 演示文稿</vt:lpstr>
      <vt:lpstr>PowerPoint 演示文稿</vt:lpstr>
      <vt:lpstr>PowerPoint 演示文稿</vt:lpstr>
      <vt:lpstr>PowerPoint 演示文稿</vt:lpstr>
      <vt:lpstr>课程实施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木子士心良</cp:lastModifiedBy>
  <cp:revision>493</cp:revision>
  <dcterms:created xsi:type="dcterms:W3CDTF">2013-11-25T09:14:00Z</dcterms:created>
  <dcterms:modified xsi:type="dcterms:W3CDTF">2019-07-23T08:07:57Z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