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36"/>
  </p:notesMasterIdLst>
  <p:sldIdLst>
    <p:sldId id="379" r:id="rId2"/>
    <p:sldId id="401" r:id="rId3"/>
    <p:sldId id="402" r:id="rId4"/>
    <p:sldId id="403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2" r:id="rId14"/>
    <p:sldId id="413" r:id="rId15"/>
    <p:sldId id="414" r:id="rId16"/>
    <p:sldId id="415" r:id="rId17"/>
    <p:sldId id="385" r:id="rId18"/>
    <p:sldId id="386" r:id="rId19"/>
    <p:sldId id="381" r:id="rId20"/>
    <p:sldId id="383" r:id="rId21"/>
    <p:sldId id="384" r:id="rId22"/>
    <p:sldId id="387" r:id="rId23"/>
    <p:sldId id="389" r:id="rId24"/>
    <p:sldId id="390" r:id="rId25"/>
    <p:sldId id="391" r:id="rId26"/>
    <p:sldId id="392" r:id="rId27"/>
    <p:sldId id="393" r:id="rId28"/>
    <p:sldId id="394" r:id="rId29"/>
    <p:sldId id="395" r:id="rId30"/>
    <p:sldId id="397" r:id="rId31"/>
    <p:sldId id="398" r:id="rId32"/>
    <p:sldId id="399" r:id="rId33"/>
    <p:sldId id="400" r:id="rId34"/>
    <p:sldId id="396" r:id="rId35"/>
  </p:sldIdLst>
  <p:sldSz cx="12192000" cy="6858000"/>
  <p:notesSz cx="6858000" cy="9144000"/>
  <p:embeddedFontLst>
    <p:embeddedFont>
      <p:font typeface="Microsoft Tai Le" panose="020B0502040204020203" pitchFamily="34" charset="0"/>
      <p:regular r:id="rId37"/>
      <p:bold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  <p:embeddedFont>
      <p:font typeface="微软雅黑" panose="020B0503020204020204" pitchFamily="34" charset="-122"/>
      <p:regular r:id="rId43"/>
      <p:bold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7" userDrawn="1">
          <p15:clr>
            <a:srgbClr val="A4A3A4"/>
          </p15:clr>
        </p15:guide>
        <p15:guide id="3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C24"/>
    <a:srgbClr val="FFFFFF"/>
    <a:srgbClr val="D3252C"/>
    <a:srgbClr val="F7AC12"/>
    <a:srgbClr val="028471"/>
    <a:srgbClr val="3194C6"/>
    <a:srgbClr val="F0CD40"/>
    <a:srgbClr val="03AE97"/>
    <a:srgbClr val="A5C067"/>
    <a:srgbClr val="461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深色样式 2 - 强调 5/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15" autoAdjust="0"/>
    <p:restoredTop sz="89425" autoAdjust="0"/>
  </p:normalViewPr>
  <p:slideViewPr>
    <p:cSldViewPr snapToGrid="0" showGuides="1">
      <p:cViewPr varScale="1">
        <p:scale>
          <a:sx n="66" d="100"/>
          <a:sy n="66" d="100"/>
        </p:scale>
        <p:origin x="468" y="72"/>
      </p:cViewPr>
      <p:guideLst>
        <p:guide orient="horz" pos="2183"/>
        <p:guide pos="7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89F19-EA30-45A7-8674-761CDDBCFAE1}" type="datetimeFigureOut">
              <a:rPr lang="zh-CN" altLang="en-US" smtClean="0"/>
              <a:pPr/>
              <a:t>2019/3/14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D1052D-F420-43B4-A66D-E23C4FC8E76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84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F3BF849-DAE5-48F0-B736-E5C95815BC0E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877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CF3BF849-DAE5-48F0-B736-E5C95815BC0E}" type="slidenum">
              <a:rPr lang="zh-CN" altLang="en-US" smtClean="0">
                <a:latin typeface="Calibri" panose="020F0502020204030204" pitchFamily="34" charset="0"/>
              </a:rPr>
              <a:pPr/>
              <a:t>17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05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1052D-F420-43B4-A66D-E23C4FC8E76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11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D1052D-F420-43B4-A66D-E23C4FC8E76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1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7" descr="0bd162d9f2d3572c44f87b2e8a13632762d0c32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199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五边形 7"/>
          <p:cNvSpPr/>
          <p:nvPr userDrawn="1"/>
        </p:nvSpPr>
        <p:spPr>
          <a:xfrm rot="5400000">
            <a:off x="5117710" y="-2383043"/>
            <a:ext cx="1956580" cy="6157614"/>
          </a:xfrm>
          <a:prstGeom prst="homePlate">
            <a:avLst>
              <a:gd name="adj" fmla="val 63002"/>
            </a:avLst>
          </a:prstGeom>
          <a:solidFill>
            <a:srgbClr val="E51C24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边形 8"/>
          <p:cNvSpPr/>
          <p:nvPr userDrawn="1"/>
        </p:nvSpPr>
        <p:spPr>
          <a:xfrm rot="16200000" flipV="1">
            <a:off x="4757999" y="2441192"/>
            <a:ext cx="2676003" cy="6157612"/>
          </a:xfrm>
          <a:prstGeom prst="homePlate">
            <a:avLst>
              <a:gd name="adj" fmla="val 37450"/>
            </a:avLst>
          </a:prstGeom>
          <a:solidFill>
            <a:srgbClr val="E51C24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 descr="新道中文标识.png"/>
          <p:cNvPicPr>
            <a:picLocks noChangeAspect="1"/>
          </p:cNvPicPr>
          <p:nvPr userDrawn="1"/>
        </p:nvPicPr>
        <p:blipFill>
          <a:blip r:embed="rId3" cstate="print">
            <a:biLevel thresh="50000"/>
            <a:lum bright="100000" contrast="-74000"/>
          </a:blip>
          <a:stretch>
            <a:fillRect/>
          </a:stretch>
        </p:blipFill>
        <p:spPr>
          <a:xfrm>
            <a:off x="5297705" y="239568"/>
            <a:ext cx="1351129" cy="87233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68494" y="5118472"/>
            <a:ext cx="5655013" cy="1739528"/>
          </a:xfrm>
        </p:spPr>
        <p:txBody>
          <a:bodyPr anchor="b">
            <a:normAutofit/>
          </a:bodyPr>
          <a:lstStyle>
            <a:lvl1pPr algn="ctr">
              <a:defRPr kumimoji="0" lang="zh-CN" altLang="en-US" sz="5400" b="1" i="0" u="none" strike="noStrike" kern="1600" cap="none" spc="6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138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zh-CN" altLang="en-US" sz="2800" kern="1200" dirty="0">
                <a:solidFill>
                  <a:srgbClr val="E51C24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894944"/>
            <a:ext cx="10515600" cy="556422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50213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27" descr="0bd162d9f2d3572c44f87b2e8a13632762d0c32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121995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五边形 7"/>
          <p:cNvSpPr/>
          <p:nvPr userDrawn="1"/>
        </p:nvSpPr>
        <p:spPr>
          <a:xfrm rot="5400000">
            <a:off x="5117710" y="-2383043"/>
            <a:ext cx="1956580" cy="6157614"/>
          </a:xfrm>
          <a:prstGeom prst="homePlate">
            <a:avLst>
              <a:gd name="adj" fmla="val 63002"/>
            </a:avLst>
          </a:prstGeom>
          <a:solidFill>
            <a:srgbClr val="E51C24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新道中文标识.png"/>
          <p:cNvPicPr>
            <a:picLocks noChangeAspect="1"/>
          </p:cNvPicPr>
          <p:nvPr userDrawn="1"/>
        </p:nvPicPr>
        <p:blipFill>
          <a:blip r:embed="rId3" cstate="print">
            <a:biLevel thresh="50000"/>
            <a:lum bright="100000" contrast="-74000"/>
          </a:blip>
          <a:stretch>
            <a:fillRect/>
          </a:stretch>
        </p:blipFill>
        <p:spPr>
          <a:xfrm>
            <a:off x="5297705" y="239568"/>
            <a:ext cx="1351129" cy="872334"/>
          </a:xfrm>
          <a:prstGeom prst="rect">
            <a:avLst/>
          </a:prstGeom>
        </p:spPr>
      </p:pic>
      <p:sp>
        <p:nvSpPr>
          <p:cNvPr id="13" name="五边形 12"/>
          <p:cNvSpPr/>
          <p:nvPr userDrawn="1"/>
        </p:nvSpPr>
        <p:spPr>
          <a:xfrm rot="16200000" flipV="1">
            <a:off x="4757999" y="2441192"/>
            <a:ext cx="2676003" cy="6157612"/>
          </a:xfrm>
          <a:prstGeom prst="homePlate">
            <a:avLst>
              <a:gd name="adj" fmla="val 37450"/>
            </a:avLst>
          </a:prstGeom>
          <a:solidFill>
            <a:srgbClr val="E51C24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7"/>
          <p:cNvSpPr txBox="1">
            <a:spLocks noChangeArrowheads="1"/>
          </p:cNvSpPr>
          <p:nvPr userDrawn="1"/>
        </p:nvSpPr>
        <p:spPr bwMode="auto">
          <a:xfrm>
            <a:off x="4812242" y="5317537"/>
            <a:ext cx="2993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FFFFFF"/>
                </a:solidFill>
                <a:latin typeface="Microsoft Tai Le" panose="020B0502040204020203" pitchFamily="34" charset="0"/>
              </a:rPr>
              <a:t>THANK YOU</a:t>
            </a:r>
            <a:endParaRPr lang="zh-CN" altLang="en-US" sz="4000" dirty="0">
              <a:solidFill>
                <a:srgbClr val="FFFFFF"/>
              </a:solidFill>
              <a:latin typeface="Microsoft Tai Le" panose="020B0502040204020203" pitchFamily="34" charset="0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 userDrawn="1"/>
        </p:nvSpPr>
        <p:spPr bwMode="auto">
          <a:xfrm>
            <a:off x="4421110" y="6037955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solidFill>
                  <a:srgbClr val="FFFFFF"/>
                </a:solidFill>
                <a:latin typeface="微软雅黑"/>
                <a:ea typeface="微软雅黑"/>
                <a:cs typeface="微软雅黑"/>
              </a:rPr>
              <a:t>新道科技股份有限公司</a:t>
            </a:r>
            <a:endParaRPr lang="zh-CN" altLang="en-US" sz="2800" b="1" dirty="0">
              <a:solidFill>
                <a:srgbClr val="FFFFFF"/>
              </a:solidFill>
              <a:latin typeface="微软雅黑"/>
              <a:ea typeface="微软雅黑"/>
              <a:cs typeface="微软雅黑"/>
            </a:endParaRPr>
          </a:p>
        </p:txBody>
      </p:sp>
      <p:sp>
        <p:nvSpPr>
          <p:cNvPr id="12" name="矩形 11"/>
          <p:cNvSpPr/>
          <p:nvPr userDrawn="1"/>
        </p:nvSpPr>
        <p:spPr>
          <a:xfrm flipV="1">
            <a:off x="4544761" y="5913114"/>
            <a:ext cx="3528091" cy="457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CE114-ADFC-4390-8048-12E908CBD864}" type="datetimeFigureOut">
              <a:rPr lang="zh-CN" altLang="en-US"/>
              <a:pPr>
                <a:defRPr/>
              </a:pPr>
              <a:t>2019/3/14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F795D-6BCB-47BD-8669-F0F734F982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612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102D1-8991-4212-9362-18452B54DECA}" type="datetime1">
              <a:rPr lang="zh-CN" altLang="en-US" smtClean="0"/>
              <a:pPr/>
              <a:t>2019/3/14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hape 17"/>
          <p:cNvSpPr/>
          <p:nvPr/>
        </p:nvSpPr>
        <p:spPr>
          <a:xfrm>
            <a:off x="0" y="-2"/>
            <a:ext cx="12192000" cy="83378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8" name="Shape 19"/>
          <p:cNvSpPr/>
          <p:nvPr/>
        </p:nvSpPr>
        <p:spPr>
          <a:xfrm>
            <a:off x="0" y="828256"/>
            <a:ext cx="12192000" cy="3017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9" name="Shape 21"/>
          <p:cNvSpPr/>
          <p:nvPr/>
        </p:nvSpPr>
        <p:spPr>
          <a:xfrm>
            <a:off x="397565" y="-1"/>
            <a:ext cx="673653" cy="72000"/>
          </a:xfrm>
          <a:prstGeom prst="rect">
            <a:avLst/>
          </a:prstGeom>
          <a:solidFill>
            <a:srgbClr val="E51C2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0" name="Shape 22"/>
          <p:cNvSpPr/>
          <p:nvPr/>
        </p:nvSpPr>
        <p:spPr>
          <a:xfrm>
            <a:off x="1071218" y="-1"/>
            <a:ext cx="673653" cy="72000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1" name="Shape 17"/>
          <p:cNvSpPr/>
          <p:nvPr/>
        </p:nvSpPr>
        <p:spPr>
          <a:xfrm>
            <a:off x="0" y="6567052"/>
            <a:ext cx="12192000" cy="288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2" name="Shape 19"/>
          <p:cNvSpPr/>
          <p:nvPr/>
        </p:nvSpPr>
        <p:spPr>
          <a:xfrm flipV="1">
            <a:off x="0" y="6550427"/>
            <a:ext cx="12192000" cy="0"/>
          </a:xfrm>
          <a:prstGeom prst="line">
            <a:avLst/>
          </a:prstGeom>
          <a:ln w="3175">
            <a:solidFill>
              <a:srgbClr val="D9D9D9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uFillTx/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n-ea"/>
              <a:ea typeface="+mn-ea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22813" y="232124"/>
            <a:ext cx="10515600" cy="499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Shape 21"/>
          <p:cNvSpPr/>
          <p:nvPr/>
        </p:nvSpPr>
        <p:spPr>
          <a:xfrm>
            <a:off x="11587943" y="6553199"/>
            <a:ext cx="342468" cy="288176"/>
          </a:xfrm>
          <a:prstGeom prst="rect">
            <a:avLst/>
          </a:prstGeom>
          <a:solidFill>
            <a:srgbClr val="E51C2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15" name="Shape 21"/>
          <p:cNvSpPr/>
          <p:nvPr/>
        </p:nvSpPr>
        <p:spPr>
          <a:xfrm>
            <a:off x="11241580" y="6553199"/>
            <a:ext cx="342468" cy="288176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/>
            <a:endParaRPr>
              <a:latin typeface="+mn-ea"/>
              <a:ea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66166" y="64928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EFD8B9E6-7DB9-42E5-936A-D57A21863A2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1876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E51C24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51.xml"/><Relationship Id="rId18" Type="http://schemas.openxmlformats.org/officeDocument/2006/relationships/tags" Target="../tags/tag56.xml"/><Relationship Id="rId26" Type="http://schemas.openxmlformats.org/officeDocument/2006/relationships/tags" Target="../tags/tag64.xml"/><Relationship Id="rId3" Type="http://schemas.openxmlformats.org/officeDocument/2006/relationships/tags" Target="../tags/tag41.xml"/><Relationship Id="rId21" Type="http://schemas.openxmlformats.org/officeDocument/2006/relationships/tags" Target="../tags/tag59.xml"/><Relationship Id="rId34" Type="http://schemas.openxmlformats.org/officeDocument/2006/relationships/image" Target="../media/image6.png"/><Relationship Id="rId7" Type="http://schemas.openxmlformats.org/officeDocument/2006/relationships/tags" Target="../tags/tag45.xml"/><Relationship Id="rId12" Type="http://schemas.openxmlformats.org/officeDocument/2006/relationships/tags" Target="../tags/tag50.xml"/><Relationship Id="rId17" Type="http://schemas.openxmlformats.org/officeDocument/2006/relationships/tags" Target="../tags/tag55.xml"/><Relationship Id="rId25" Type="http://schemas.openxmlformats.org/officeDocument/2006/relationships/tags" Target="../tags/tag63.xml"/><Relationship Id="rId33" Type="http://schemas.openxmlformats.org/officeDocument/2006/relationships/image" Target="../media/image20.png"/><Relationship Id="rId2" Type="http://schemas.openxmlformats.org/officeDocument/2006/relationships/tags" Target="../tags/tag40.xml"/><Relationship Id="rId16" Type="http://schemas.openxmlformats.org/officeDocument/2006/relationships/tags" Target="../tags/tag54.xml"/><Relationship Id="rId20" Type="http://schemas.openxmlformats.org/officeDocument/2006/relationships/tags" Target="../tags/tag58.xml"/><Relationship Id="rId29" Type="http://schemas.openxmlformats.org/officeDocument/2006/relationships/slideLayout" Target="../slideLayouts/slideLayout4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tags" Target="../tags/tag49.xml"/><Relationship Id="rId24" Type="http://schemas.openxmlformats.org/officeDocument/2006/relationships/tags" Target="../tags/tag62.xml"/><Relationship Id="rId32" Type="http://schemas.openxmlformats.org/officeDocument/2006/relationships/image" Target="../media/image4.png"/><Relationship Id="rId5" Type="http://schemas.openxmlformats.org/officeDocument/2006/relationships/tags" Target="../tags/tag43.xml"/><Relationship Id="rId15" Type="http://schemas.openxmlformats.org/officeDocument/2006/relationships/tags" Target="../tags/tag53.xml"/><Relationship Id="rId23" Type="http://schemas.openxmlformats.org/officeDocument/2006/relationships/tags" Target="../tags/tag61.xml"/><Relationship Id="rId28" Type="http://schemas.openxmlformats.org/officeDocument/2006/relationships/tags" Target="../tags/tag66.xml"/><Relationship Id="rId36" Type="http://schemas.openxmlformats.org/officeDocument/2006/relationships/image" Target="../media/image21.png"/><Relationship Id="rId10" Type="http://schemas.openxmlformats.org/officeDocument/2006/relationships/tags" Target="../tags/tag48.xml"/><Relationship Id="rId19" Type="http://schemas.openxmlformats.org/officeDocument/2006/relationships/tags" Target="../tags/tag57.xml"/><Relationship Id="rId31" Type="http://schemas.openxmlformats.org/officeDocument/2006/relationships/image" Target="../media/image3.jpeg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tags" Target="../tags/tag52.xml"/><Relationship Id="rId22" Type="http://schemas.openxmlformats.org/officeDocument/2006/relationships/tags" Target="../tags/tag60.xml"/><Relationship Id="rId27" Type="http://schemas.openxmlformats.org/officeDocument/2006/relationships/tags" Target="../tags/tag65.xml"/><Relationship Id="rId30" Type="http://schemas.openxmlformats.org/officeDocument/2006/relationships/notesSlide" Target="../notesSlides/notesSlide2.xml"/><Relationship Id="rId35" Type="http://schemas.microsoft.com/office/2007/relationships/hdphoto" Target="../media/hdphoto1.wdp"/><Relationship Id="rId8" Type="http://schemas.openxmlformats.org/officeDocument/2006/relationships/tags" Target="../tags/tag4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image" Target="../media/image4.png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image" Target="../media/image3.jpe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microsoft.com/office/2007/relationships/hdphoto" Target="../media/hdphoto1.wdp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notesSlide" Target="../notesSlides/notesSlide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slideLayout" Target="../slideLayouts/slideLayout4.xml"/><Relationship Id="rId28" Type="http://schemas.openxmlformats.org/officeDocument/2006/relationships/image" Target="../media/image6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7" Type="http://schemas.microsoft.com/office/2007/relationships/hdphoto" Target="../media/hdphoto1.wdp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400" dirty="0" smtClean="0"/>
              <a:t>VBSE</a:t>
            </a:r>
            <a:r>
              <a:rPr lang="zh-CN" altLang="en-US" sz="4400" dirty="0" smtClean="0"/>
              <a:t>综合实践教学平台</a:t>
            </a:r>
            <a:r>
              <a:rPr lang="en-US" altLang="zh-CN" sz="4400" dirty="0" smtClean="0"/>
              <a:t>V3.5</a:t>
            </a:r>
            <a:r>
              <a:rPr lang="zh-CN" altLang="en-US" sz="4400" dirty="0" smtClean="0"/>
              <a:t>用户手册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进入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1DB4FB9-7CD2-47F6-BEEF-68681AE89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36" y="847157"/>
            <a:ext cx="11674743" cy="570914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7C242EB-C048-4CE7-A346-DA445A84E78F}"/>
              </a:ext>
            </a:extLst>
          </p:cNvPr>
          <p:cNvSpPr txBox="1"/>
          <p:nvPr/>
        </p:nvSpPr>
        <p:spPr>
          <a:xfrm>
            <a:off x="4104861" y="4760429"/>
            <a:ext cx="57845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点击“进入班级”即可进入</a:t>
            </a:r>
          </a:p>
        </p:txBody>
      </p:sp>
    </p:spTree>
    <p:extLst>
      <p:ext uri="{BB962C8B-B14F-4D97-AF65-F5344CB8AC3E}">
        <p14:creationId xmlns:p14="http://schemas.microsoft.com/office/powerpoint/2010/main" val="367997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退出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6" name="上箭头 5"/>
          <p:cNvSpPr/>
          <p:nvPr/>
        </p:nvSpPr>
        <p:spPr>
          <a:xfrm>
            <a:off x="10134600" y="4434840"/>
            <a:ext cx="403166" cy="502920"/>
          </a:xfrm>
          <a:prstGeom prst="up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1803D93-9858-4F56-80C8-BADB45790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996" y="848708"/>
            <a:ext cx="11675027" cy="569765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D2393CE-9ED6-429C-8C72-EF6731525571}"/>
              </a:ext>
            </a:extLst>
          </p:cNvPr>
          <p:cNvSpPr txBox="1"/>
          <p:nvPr/>
        </p:nvSpPr>
        <p:spPr>
          <a:xfrm>
            <a:off x="4870174" y="2839794"/>
            <a:ext cx="4916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点击“返回首页”退出班级页面，返回主界面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74F45F5C-7985-4A4D-975C-3571BDCC6DC1}"/>
              </a:ext>
            </a:extLst>
          </p:cNvPr>
          <p:cNvCxnSpPr/>
          <p:nvPr/>
        </p:nvCxnSpPr>
        <p:spPr>
          <a:xfrm flipH="1">
            <a:off x="7732643" y="1600200"/>
            <a:ext cx="2603540" cy="119269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78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退出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1824922-4D9D-4BC7-9862-01D9C156A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709" y="834888"/>
            <a:ext cx="11523746" cy="573135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6458266-9D32-4E76-B380-EAF1F4FAAE73}"/>
              </a:ext>
            </a:extLst>
          </p:cNvPr>
          <p:cNvSpPr txBox="1"/>
          <p:nvPr/>
        </p:nvSpPr>
        <p:spPr>
          <a:xfrm>
            <a:off x="4313583" y="2900726"/>
            <a:ext cx="60529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点击“退出登录”直接退出账号</a:t>
            </a:r>
          </a:p>
        </p:txBody>
      </p: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1347E58E-123C-427C-AFEC-DDDDA5CADE73}"/>
              </a:ext>
            </a:extLst>
          </p:cNvPr>
          <p:cNvCxnSpPr/>
          <p:nvPr/>
        </p:nvCxnSpPr>
        <p:spPr>
          <a:xfrm flipV="1">
            <a:off x="6153582" y="1818861"/>
            <a:ext cx="4282505" cy="1023730"/>
          </a:xfrm>
          <a:prstGeom prst="straightConnector1">
            <a:avLst/>
          </a:prstGeom>
          <a:ln w="28575">
            <a:solidFill>
              <a:srgbClr val="E51C2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176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1474" y="2599691"/>
            <a:ext cx="528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2"/>
          <p:cNvSpPr/>
          <p:nvPr>
            <p:custDataLst>
              <p:tags r:id="rId2"/>
            </p:custDataLst>
          </p:nvPr>
        </p:nvSpPr>
        <p:spPr>
          <a:xfrm>
            <a:off x="3455035" y="272986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主界面</a:t>
            </a:r>
          </a:p>
        </p:txBody>
      </p:sp>
      <p:cxnSp>
        <p:nvCxnSpPr>
          <p:cNvPr id="6" name="MH_Other_7"/>
          <p:cNvCxnSpPr/>
          <p:nvPr>
            <p:custDataLst>
              <p:tags r:id="rId3"/>
            </p:custDataLst>
          </p:nvPr>
        </p:nvCxnSpPr>
        <p:spPr>
          <a:xfrm>
            <a:off x="2891473" y="3406141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8"/>
          <p:cNvSpPr/>
          <p:nvPr>
            <p:custDataLst>
              <p:tags r:id="rId4"/>
            </p:custDataLst>
          </p:nvPr>
        </p:nvSpPr>
        <p:spPr>
          <a:xfrm>
            <a:off x="8774982" y="2743318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29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主界面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BDB5834-9325-4DB3-A254-AEF25506C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25" y="843352"/>
            <a:ext cx="11421509" cy="5698668"/>
          </a:xfrm>
          <a:prstGeom prst="rect">
            <a:avLst/>
          </a:prstGeom>
        </p:spPr>
      </p:pic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AF3734A8-D07A-43FB-9C54-CBD84B240A0B}"/>
              </a:ext>
            </a:extLst>
          </p:cNvPr>
          <p:cNvCxnSpPr/>
          <p:nvPr/>
        </p:nvCxnSpPr>
        <p:spPr>
          <a:xfrm>
            <a:off x="1293534" y="4721087"/>
            <a:ext cx="0" cy="44726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0150868-0D7D-4B3C-B847-6772FD686E1D}"/>
              </a:ext>
            </a:extLst>
          </p:cNvPr>
          <p:cNvSpPr txBox="1"/>
          <p:nvPr/>
        </p:nvSpPr>
        <p:spPr>
          <a:xfrm>
            <a:off x="516835" y="5168348"/>
            <a:ext cx="1719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功能菜单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E77C1D7-AE19-4512-935D-87E127ED9203}"/>
              </a:ext>
            </a:extLst>
          </p:cNvPr>
          <p:cNvSpPr txBox="1"/>
          <p:nvPr/>
        </p:nvSpPr>
        <p:spPr>
          <a:xfrm>
            <a:off x="4572000" y="1548005"/>
            <a:ext cx="251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公告栏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EBD9303-BE2A-42AC-9899-00461754E24B}"/>
              </a:ext>
            </a:extLst>
          </p:cNvPr>
          <p:cNvSpPr txBox="1"/>
          <p:nvPr/>
        </p:nvSpPr>
        <p:spPr>
          <a:xfrm>
            <a:off x="8125963" y="3993295"/>
            <a:ext cx="35085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各组织任务进度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xmlns="" id="{3A1B5698-9762-4C1C-8F59-D13B42D2C83D}"/>
              </a:ext>
            </a:extLst>
          </p:cNvPr>
          <p:cNvCxnSpPr>
            <a:cxnSpLocks/>
          </p:cNvCxnSpPr>
          <p:nvPr/>
        </p:nvCxnSpPr>
        <p:spPr>
          <a:xfrm>
            <a:off x="7335078" y="4224128"/>
            <a:ext cx="61622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481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06713" y="2626678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3"/>
          <p:cNvSpPr/>
          <p:nvPr>
            <p:custDataLst>
              <p:tags r:id="rId2"/>
            </p:custDataLst>
          </p:nvPr>
        </p:nvSpPr>
        <p:spPr>
          <a:xfrm>
            <a:off x="3470274" y="2758441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推送任务</a:t>
            </a:r>
          </a:p>
        </p:txBody>
      </p:sp>
      <p:cxnSp>
        <p:nvCxnSpPr>
          <p:cNvPr id="6" name="MH_Other_11"/>
          <p:cNvCxnSpPr/>
          <p:nvPr>
            <p:custDataLst>
              <p:tags r:id="rId3"/>
            </p:custDataLst>
          </p:nvPr>
        </p:nvCxnSpPr>
        <p:spPr>
          <a:xfrm>
            <a:off x="2906712" y="3434715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2"/>
          <p:cNvSpPr/>
          <p:nvPr>
            <p:custDataLst>
              <p:tags r:id="rId4"/>
            </p:custDataLst>
          </p:nvPr>
        </p:nvSpPr>
        <p:spPr>
          <a:xfrm>
            <a:off x="8790221" y="2771384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785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推送任务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58751AF-C48A-4DCF-84AC-AE070AB2A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691" y="820974"/>
            <a:ext cx="11504547" cy="573093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6B353E-182C-448A-9AE2-4F3BC55361D1}"/>
              </a:ext>
            </a:extLst>
          </p:cNvPr>
          <p:cNvSpPr txBox="1"/>
          <p:nvPr/>
        </p:nvSpPr>
        <p:spPr>
          <a:xfrm>
            <a:off x="1997765" y="4959629"/>
            <a:ext cx="1470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任务清单选择任务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BA0562BB-644C-4829-A32F-410993AFB4F8}"/>
              </a:ext>
            </a:extLst>
          </p:cNvPr>
          <p:cNvCxnSpPr/>
          <p:nvPr/>
        </p:nvCxnSpPr>
        <p:spPr>
          <a:xfrm>
            <a:off x="2564297" y="4462672"/>
            <a:ext cx="0" cy="49695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67A50E1-1CEA-4ED4-98B9-A135BFEBE62F}"/>
              </a:ext>
            </a:extLst>
          </p:cNvPr>
          <p:cNvSpPr txBox="1"/>
          <p:nvPr/>
        </p:nvSpPr>
        <p:spPr>
          <a:xfrm>
            <a:off x="5864086" y="4001007"/>
            <a:ext cx="5327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选择要推送的任务，点击“推送”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="" id="{1FE5A8A6-CFB4-4FE3-A56C-52B1A98CF890}"/>
              </a:ext>
            </a:extLst>
          </p:cNvPr>
          <p:cNvCxnSpPr>
            <a:cxnSpLocks/>
          </p:cNvCxnSpPr>
          <p:nvPr/>
        </p:nvCxnSpPr>
        <p:spPr>
          <a:xfrm flipH="1" flipV="1">
            <a:off x="5580613" y="3508513"/>
            <a:ext cx="641284" cy="43732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0E6EE0F6-B344-496A-A591-0D0BAEB2ED82}"/>
              </a:ext>
            </a:extLst>
          </p:cNvPr>
          <p:cNvCxnSpPr/>
          <p:nvPr/>
        </p:nvCxnSpPr>
        <p:spPr>
          <a:xfrm flipV="1">
            <a:off x="5685183" y="2703443"/>
            <a:ext cx="795130" cy="34787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2696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Other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1030" y="1213027"/>
            <a:ext cx="528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MH_SubTitle_1"/>
          <p:cNvSpPr/>
          <p:nvPr>
            <p:custDataLst>
              <p:tags r:id="rId3"/>
            </p:custDataLst>
          </p:nvPr>
        </p:nvSpPr>
        <p:spPr>
          <a:xfrm>
            <a:off x="3394591" y="1344790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进入与退出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15" name="MH_Other_2"/>
          <p:cNvCxnSpPr>
            <a:stCxn id="14" idx="3"/>
          </p:cNvCxnSpPr>
          <p:nvPr>
            <p:custDataLst>
              <p:tags r:id="rId4"/>
            </p:custDataLst>
          </p:nvPr>
        </p:nvCxnSpPr>
        <p:spPr>
          <a:xfrm flipH="1">
            <a:off x="6396555" y="1628952"/>
            <a:ext cx="511175" cy="258763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3"/>
          <p:cNvCxnSpPr/>
          <p:nvPr>
            <p:custDataLst>
              <p:tags r:id="rId5"/>
            </p:custDataLst>
          </p:nvPr>
        </p:nvCxnSpPr>
        <p:spPr>
          <a:xfrm>
            <a:off x="2831029" y="2019476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H_Other_4"/>
          <p:cNvSpPr/>
          <p:nvPr>
            <p:custDataLst>
              <p:tags r:id="rId6"/>
            </p:custDataLst>
          </p:nvPr>
        </p:nvSpPr>
        <p:spPr>
          <a:xfrm>
            <a:off x="8714538" y="1357162"/>
            <a:ext cx="777265" cy="542715"/>
          </a:xfrm>
          <a:prstGeom prst="rect">
            <a:avLst/>
          </a:prstGeom>
          <a:blipFill dpi="0" rotWithShape="1">
            <a:blip r:embed="rId31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081" name="MH_Other_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31030" y="2306814"/>
            <a:ext cx="528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MH_SubTitle_2"/>
          <p:cNvSpPr/>
          <p:nvPr>
            <p:custDataLst>
              <p:tags r:id="rId8"/>
            </p:custDataLst>
          </p:nvPr>
        </p:nvSpPr>
        <p:spPr>
          <a:xfrm>
            <a:off x="3394591" y="2436990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主界面基本操作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23" name="MH_Other_6"/>
          <p:cNvCxnSpPr>
            <a:stCxn id="22" idx="3"/>
          </p:cNvCxnSpPr>
          <p:nvPr>
            <p:custDataLst>
              <p:tags r:id="rId9"/>
            </p:custDataLst>
          </p:nvPr>
        </p:nvCxnSpPr>
        <p:spPr>
          <a:xfrm flipH="1">
            <a:off x="6396555" y="2721152"/>
            <a:ext cx="511175" cy="296863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MH_Other_7"/>
          <p:cNvCxnSpPr/>
          <p:nvPr>
            <p:custDataLst>
              <p:tags r:id="rId10"/>
            </p:custDataLst>
          </p:nvPr>
        </p:nvCxnSpPr>
        <p:spPr>
          <a:xfrm>
            <a:off x="2831029" y="3113264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8"/>
          <p:cNvSpPr/>
          <p:nvPr>
            <p:custDataLst>
              <p:tags r:id="rId11"/>
            </p:custDataLst>
          </p:nvPr>
        </p:nvSpPr>
        <p:spPr>
          <a:xfrm>
            <a:off x="8714538" y="2450441"/>
            <a:ext cx="777265" cy="542715"/>
          </a:xfrm>
          <a:prstGeom prst="rect">
            <a:avLst/>
          </a:prstGeom>
          <a:blipFill dpi="0" rotWithShape="1">
            <a:blip r:embed="rId32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8" name="MH_Other_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31030" y="3399014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MH_SubTitle_3"/>
          <p:cNvSpPr/>
          <p:nvPr>
            <p:custDataLst>
              <p:tags r:id="rId13"/>
            </p:custDataLst>
          </p:nvPr>
        </p:nvSpPr>
        <p:spPr>
          <a:xfrm>
            <a:off x="3394591" y="353077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报名参选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31" name="MH_Other_10"/>
          <p:cNvCxnSpPr>
            <a:stCxn id="30" idx="3"/>
          </p:cNvCxnSpPr>
          <p:nvPr>
            <p:custDataLst>
              <p:tags r:id="rId14"/>
            </p:custDataLst>
          </p:nvPr>
        </p:nvCxnSpPr>
        <p:spPr>
          <a:xfrm flipH="1">
            <a:off x="6396555" y="3814940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MH_Other_11"/>
          <p:cNvCxnSpPr/>
          <p:nvPr>
            <p:custDataLst>
              <p:tags r:id="rId15"/>
            </p:custDataLst>
          </p:nvPr>
        </p:nvCxnSpPr>
        <p:spPr>
          <a:xfrm>
            <a:off x="2831029" y="4207051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0" y="196815"/>
            <a:ext cx="24331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学生端操作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Other_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831029" y="4315001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MH_SubTitle_3"/>
          <p:cNvSpPr/>
          <p:nvPr>
            <p:custDataLst>
              <p:tags r:id="rId18"/>
            </p:custDataLst>
          </p:nvPr>
        </p:nvSpPr>
        <p:spPr>
          <a:xfrm>
            <a:off x="3394590" y="4446764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投票选举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26" name="MH_Other_11"/>
          <p:cNvCxnSpPr/>
          <p:nvPr>
            <p:custDataLst>
              <p:tags r:id="rId19"/>
            </p:custDataLst>
          </p:nvPr>
        </p:nvCxnSpPr>
        <p:spPr>
          <a:xfrm>
            <a:off x="2831028" y="5123038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2"/>
          <p:cNvSpPr/>
          <p:nvPr>
            <p:custDataLst>
              <p:tags r:id="rId20"/>
            </p:custDataLst>
          </p:nvPr>
        </p:nvSpPr>
        <p:spPr>
          <a:xfrm>
            <a:off x="8714537" y="4459707"/>
            <a:ext cx="777265" cy="542715"/>
          </a:xfrm>
          <a:prstGeom prst="rect">
            <a:avLst/>
          </a:prstGeom>
          <a:blipFill dpi="0" rotWithShape="1">
            <a:blip r:embed="rId3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MH_Other_8"/>
          <p:cNvSpPr/>
          <p:nvPr>
            <p:custDataLst>
              <p:tags r:id="rId21"/>
            </p:custDataLst>
          </p:nvPr>
        </p:nvSpPr>
        <p:spPr>
          <a:xfrm>
            <a:off x="8714536" y="3598469"/>
            <a:ext cx="777265" cy="542715"/>
          </a:xfrm>
          <a:prstGeom prst="rect">
            <a:avLst/>
          </a:prstGeom>
          <a:blipFill dpi="0" rotWithShape="1">
            <a:blip r:embed="rId3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2" name="MH_Other_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831029" y="5230987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3" name="MH_SubTitle_3"/>
          <p:cNvSpPr/>
          <p:nvPr>
            <p:custDataLst>
              <p:tags r:id="rId23"/>
            </p:custDataLst>
          </p:nvPr>
        </p:nvSpPr>
        <p:spPr>
          <a:xfrm>
            <a:off x="3394590" y="5362750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任务操作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34" name="MH_Other_11"/>
          <p:cNvCxnSpPr/>
          <p:nvPr>
            <p:custDataLst>
              <p:tags r:id="rId24"/>
            </p:custDataLst>
          </p:nvPr>
        </p:nvCxnSpPr>
        <p:spPr>
          <a:xfrm>
            <a:off x="2831028" y="6039024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Other_12"/>
          <p:cNvSpPr/>
          <p:nvPr>
            <p:custDataLst>
              <p:tags r:id="rId25"/>
            </p:custDataLst>
          </p:nvPr>
        </p:nvSpPr>
        <p:spPr>
          <a:xfrm>
            <a:off x="8714537" y="5375693"/>
            <a:ext cx="777265" cy="542715"/>
          </a:xfrm>
          <a:prstGeom prst="rect">
            <a:avLst/>
          </a:prstGeom>
          <a:blipFill dpi="0" rotWithShape="1">
            <a:blip r:embed="rId3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6" name="MH_Other_10"/>
          <p:cNvCxnSpPr/>
          <p:nvPr>
            <p:custDataLst>
              <p:tags r:id="rId26"/>
            </p:custDataLst>
          </p:nvPr>
        </p:nvCxnSpPr>
        <p:spPr>
          <a:xfrm flipH="1">
            <a:off x="6431477" y="4772995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MH_Other_10"/>
          <p:cNvCxnSpPr/>
          <p:nvPr>
            <p:custDataLst>
              <p:tags r:id="rId27"/>
            </p:custDataLst>
          </p:nvPr>
        </p:nvCxnSpPr>
        <p:spPr>
          <a:xfrm flipH="1">
            <a:off x="6396555" y="5658746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MH_Other_10"/>
          <p:cNvCxnSpPr/>
          <p:nvPr>
            <p:custDataLst>
              <p:tags r:id="rId28"/>
            </p:custDataLst>
          </p:nvPr>
        </p:nvCxnSpPr>
        <p:spPr>
          <a:xfrm flipH="1">
            <a:off x="6548955" y="3967340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47333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9166166" y="6736715"/>
            <a:ext cx="2743200" cy="365125"/>
          </a:xfrm>
        </p:spPr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sp>
        <p:nvSpPr>
          <p:cNvPr id="4" name="MH_Other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37194" y="2405064"/>
            <a:ext cx="528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1"/>
          <p:cNvSpPr/>
          <p:nvPr>
            <p:custDataLst>
              <p:tags r:id="rId2"/>
            </p:custDataLst>
          </p:nvPr>
        </p:nvSpPr>
        <p:spPr>
          <a:xfrm>
            <a:off x="3500755" y="253682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进入与退出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6" name="MH_Other_3"/>
          <p:cNvCxnSpPr/>
          <p:nvPr>
            <p:custDataLst>
              <p:tags r:id="rId3"/>
            </p:custDataLst>
          </p:nvPr>
        </p:nvCxnSpPr>
        <p:spPr>
          <a:xfrm>
            <a:off x="2937193" y="3211513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4"/>
          <p:cNvSpPr/>
          <p:nvPr>
            <p:custDataLst>
              <p:tags r:id="rId4"/>
            </p:custDataLst>
          </p:nvPr>
        </p:nvSpPr>
        <p:spPr>
          <a:xfrm>
            <a:off x="8820702" y="2549199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2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429" y="3715656"/>
            <a:ext cx="6168570" cy="314234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进入课程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934200" y="1586776"/>
            <a:ext cx="5318844" cy="400110"/>
            <a:chOff x="6690360" y="2634734"/>
            <a:chExt cx="5318844" cy="400110"/>
          </a:xfrm>
        </p:grpSpPr>
        <p:sp>
          <p:nvSpPr>
            <p:cNvPr id="7" name="右箭头 6"/>
            <p:cNvSpPr/>
            <p:nvPr/>
          </p:nvSpPr>
          <p:spPr>
            <a:xfrm>
              <a:off x="6690360" y="2697480"/>
              <a:ext cx="701040" cy="243840"/>
            </a:xfrm>
            <a:prstGeom prst="rightArrow">
              <a:avLst/>
            </a:prstGeom>
            <a:solidFill>
              <a:srgbClr val="E5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91399" y="2634734"/>
              <a:ext cx="46178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、输入账号和密码进入课程班级界面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21504" y="4848898"/>
            <a:ext cx="5352696" cy="670560"/>
            <a:chOff x="4447264" y="5457803"/>
            <a:chExt cx="4010936" cy="670560"/>
          </a:xfrm>
        </p:grpSpPr>
        <p:sp>
          <p:nvSpPr>
            <p:cNvPr id="9" name="矩形 8"/>
            <p:cNvSpPr/>
            <p:nvPr/>
          </p:nvSpPr>
          <p:spPr>
            <a:xfrm>
              <a:off x="7677848" y="5457803"/>
              <a:ext cx="780352" cy="67056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左箭头 9"/>
            <p:cNvSpPr/>
            <p:nvPr/>
          </p:nvSpPr>
          <p:spPr>
            <a:xfrm>
              <a:off x="6919207" y="5669015"/>
              <a:ext cx="716280" cy="226717"/>
            </a:xfrm>
            <a:prstGeom prst="leftArrow">
              <a:avLst/>
            </a:prstGeom>
            <a:solidFill>
              <a:srgbClr val="E5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47264" y="5577332"/>
              <a:ext cx="3352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、选择自己所在的教学班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3" y="805816"/>
            <a:ext cx="6578367" cy="325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38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Other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00034" y="1947864"/>
            <a:ext cx="528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MH_SubTitle_1"/>
          <p:cNvSpPr/>
          <p:nvPr>
            <p:custDataLst>
              <p:tags r:id="rId3"/>
            </p:custDataLst>
          </p:nvPr>
        </p:nvSpPr>
        <p:spPr>
          <a:xfrm>
            <a:off x="3363595" y="207962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教师注册</a:t>
            </a:r>
          </a:p>
        </p:txBody>
      </p:sp>
      <p:cxnSp>
        <p:nvCxnSpPr>
          <p:cNvPr id="15" name="MH_Other_2"/>
          <p:cNvCxnSpPr>
            <a:stCxn id="14" idx="3"/>
          </p:cNvCxnSpPr>
          <p:nvPr>
            <p:custDataLst>
              <p:tags r:id="rId4"/>
            </p:custDataLst>
          </p:nvPr>
        </p:nvCxnSpPr>
        <p:spPr>
          <a:xfrm flipH="1">
            <a:off x="6365559" y="2363789"/>
            <a:ext cx="511175" cy="258763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MH_Other_3"/>
          <p:cNvCxnSpPr/>
          <p:nvPr>
            <p:custDataLst>
              <p:tags r:id="rId5"/>
            </p:custDataLst>
          </p:nvPr>
        </p:nvCxnSpPr>
        <p:spPr>
          <a:xfrm>
            <a:off x="2800033" y="2754313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MH_Other_4"/>
          <p:cNvSpPr/>
          <p:nvPr>
            <p:custDataLst>
              <p:tags r:id="rId6"/>
            </p:custDataLst>
          </p:nvPr>
        </p:nvSpPr>
        <p:spPr>
          <a:xfrm>
            <a:off x="8683542" y="2091999"/>
            <a:ext cx="777265" cy="542715"/>
          </a:xfrm>
          <a:prstGeom prst="rect">
            <a:avLst/>
          </a:prstGeom>
          <a:blipFill dpi="0" rotWithShape="1">
            <a:blip r:embed="rId2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081" name="MH_Other_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00034" y="3041651"/>
            <a:ext cx="528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MH_SubTitle_2"/>
          <p:cNvSpPr/>
          <p:nvPr>
            <p:custDataLst>
              <p:tags r:id="rId8"/>
            </p:custDataLst>
          </p:nvPr>
        </p:nvSpPr>
        <p:spPr>
          <a:xfrm>
            <a:off x="3363595" y="317182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进入与退出</a:t>
            </a:r>
          </a:p>
        </p:txBody>
      </p:sp>
      <p:cxnSp>
        <p:nvCxnSpPr>
          <p:cNvPr id="23" name="MH_Other_6"/>
          <p:cNvCxnSpPr>
            <a:stCxn id="22" idx="3"/>
          </p:cNvCxnSpPr>
          <p:nvPr>
            <p:custDataLst>
              <p:tags r:id="rId9"/>
            </p:custDataLst>
          </p:nvPr>
        </p:nvCxnSpPr>
        <p:spPr>
          <a:xfrm flipH="1">
            <a:off x="6365559" y="3455989"/>
            <a:ext cx="511175" cy="296863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MH_Other_7"/>
          <p:cNvCxnSpPr/>
          <p:nvPr>
            <p:custDataLst>
              <p:tags r:id="rId10"/>
            </p:custDataLst>
          </p:nvPr>
        </p:nvCxnSpPr>
        <p:spPr>
          <a:xfrm>
            <a:off x="2800033" y="3848101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8"/>
          <p:cNvSpPr/>
          <p:nvPr>
            <p:custDataLst>
              <p:tags r:id="rId11"/>
            </p:custDataLst>
          </p:nvPr>
        </p:nvSpPr>
        <p:spPr>
          <a:xfrm>
            <a:off x="8683542" y="3185278"/>
            <a:ext cx="777265" cy="542715"/>
          </a:xfrm>
          <a:prstGeom prst="rect">
            <a:avLst/>
          </a:prstGeom>
          <a:blipFill dpi="0" rotWithShape="1">
            <a:blip r:embed="rId2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88" name="MH_Other_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00034" y="4133851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MH_SubTitle_3"/>
          <p:cNvSpPr/>
          <p:nvPr>
            <p:custDataLst>
              <p:tags r:id="rId13"/>
            </p:custDataLst>
          </p:nvPr>
        </p:nvSpPr>
        <p:spPr>
          <a:xfrm>
            <a:off x="3363595" y="4265614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主界面</a:t>
            </a:r>
          </a:p>
        </p:txBody>
      </p:sp>
      <p:cxnSp>
        <p:nvCxnSpPr>
          <p:cNvPr id="31" name="MH_Other_10"/>
          <p:cNvCxnSpPr>
            <a:stCxn id="30" idx="3"/>
          </p:cNvCxnSpPr>
          <p:nvPr>
            <p:custDataLst>
              <p:tags r:id="rId14"/>
            </p:custDataLst>
          </p:nvPr>
        </p:nvCxnSpPr>
        <p:spPr>
          <a:xfrm flipH="1">
            <a:off x="6365559" y="4549777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MH_Other_11"/>
          <p:cNvCxnSpPr/>
          <p:nvPr>
            <p:custDataLst>
              <p:tags r:id="rId15"/>
            </p:custDataLst>
          </p:nvPr>
        </p:nvCxnSpPr>
        <p:spPr>
          <a:xfrm>
            <a:off x="2800033" y="4941888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4504191" y="1495427"/>
            <a:ext cx="2989262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pc="400" dirty="0">
                <a:solidFill>
                  <a:srgbClr val="DDDCD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 of Contents</a:t>
            </a:r>
            <a:endParaRPr lang="zh-CN" altLang="en-US" spc="400" dirty="0">
              <a:solidFill>
                <a:srgbClr val="DDDCD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0557" y="209484"/>
            <a:ext cx="271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教师端操作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Other_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800033" y="5049838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MH_SubTitle_3"/>
          <p:cNvSpPr/>
          <p:nvPr>
            <p:custDataLst>
              <p:tags r:id="rId19"/>
            </p:custDataLst>
          </p:nvPr>
        </p:nvSpPr>
        <p:spPr>
          <a:xfrm>
            <a:off x="3363594" y="5181601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推送任务</a:t>
            </a:r>
          </a:p>
        </p:txBody>
      </p:sp>
      <p:cxnSp>
        <p:nvCxnSpPr>
          <p:cNvPr id="26" name="MH_Other_11"/>
          <p:cNvCxnSpPr/>
          <p:nvPr>
            <p:custDataLst>
              <p:tags r:id="rId20"/>
            </p:custDataLst>
          </p:nvPr>
        </p:nvCxnSpPr>
        <p:spPr>
          <a:xfrm>
            <a:off x="2800032" y="5857875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2"/>
          <p:cNvSpPr/>
          <p:nvPr>
            <p:custDataLst>
              <p:tags r:id="rId21"/>
            </p:custDataLst>
          </p:nvPr>
        </p:nvSpPr>
        <p:spPr>
          <a:xfrm>
            <a:off x="8683541" y="5194544"/>
            <a:ext cx="777265" cy="542715"/>
          </a:xfrm>
          <a:prstGeom prst="rect">
            <a:avLst/>
          </a:prstGeom>
          <a:blipFill dpi="0" rotWithShape="1">
            <a:blip r:embed="rId27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MH_Other_8"/>
          <p:cNvSpPr/>
          <p:nvPr>
            <p:custDataLst>
              <p:tags r:id="rId22"/>
            </p:custDataLst>
          </p:nvPr>
        </p:nvSpPr>
        <p:spPr>
          <a:xfrm>
            <a:off x="8683540" y="4333306"/>
            <a:ext cx="777265" cy="542715"/>
          </a:xfrm>
          <a:prstGeom prst="rect">
            <a:avLst/>
          </a:prstGeom>
          <a:blipFill dpi="0" rotWithShape="1">
            <a:blip r:embed="rId28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7028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1523"/>
            <a:ext cx="12192000" cy="58639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退出系统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53553" y="1230922"/>
            <a:ext cx="1569720" cy="8991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1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退出系统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>
            <a:off x="4349591" y="1910834"/>
            <a:ext cx="749618" cy="441960"/>
          </a:xfrm>
          <a:prstGeom prst="right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95600" y="1888964"/>
            <a:ext cx="1615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返回首页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8601074" y="4907280"/>
            <a:ext cx="878206" cy="441960"/>
          </a:xfrm>
          <a:prstGeom prst="left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479280" y="4887575"/>
            <a:ext cx="1615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退出登录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031" y="560642"/>
            <a:ext cx="6168570" cy="31423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42169"/>
            <a:ext cx="6578367" cy="325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17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91474" y="2599691"/>
            <a:ext cx="528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2"/>
          <p:cNvSpPr/>
          <p:nvPr>
            <p:custDataLst>
              <p:tags r:id="rId2"/>
            </p:custDataLst>
          </p:nvPr>
        </p:nvSpPr>
        <p:spPr>
          <a:xfrm>
            <a:off x="3455035" y="272986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主界面基本操作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6" name="MH_Other_7"/>
          <p:cNvCxnSpPr/>
          <p:nvPr>
            <p:custDataLst>
              <p:tags r:id="rId3"/>
            </p:custDataLst>
          </p:nvPr>
        </p:nvCxnSpPr>
        <p:spPr>
          <a:xfrm>
            <a:off x="2891473" y="3406141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8"/>
          <p:cNvSpPr/>
          <p:nvPr>
            <p:custDataLst>
              <p:tags r:id="rId4"/>
            </p:custDataLst>
          </p:nvPr>
        </p:nvSpPr>
        <p:spPr>
          <a:xfrm>
            <a:off x="8774982" y="2743318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63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3487"/>
            <a:ext cx="12192000" cy="58639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主界面基本操作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84583" y="3595107"/>
            <a:ext cx="8892903" cy="457200"/>
            <a:chOff x="715554" y="4102421"/>
            <a:chExt cx="8892903" cy="457200"/>
          </a:xfrm>
        </p:grpSpPr>
        <p:sp>
          <p:nvSpPr>
            <p:cNvPr id="10" name="矩形 9"/>
            <p:cNvSpPr/>
            <p:nvPr/>
          </p:nvSpPr>
          <p:spPr>
            <a:xfrm>
              <a:off x="715554" y="4102421"/>
              <a:ext cx="1875246" cy="4572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62777" y="4144476"/>
              <a:ext cx="7345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E51C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000" b="1" dirty="0" smtClean="0">
                  <a:solidFill>
                    <a:srgbClr val="E51C2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、选取任务，点击后进入任务界面</a:t>
              </a:r>
              <a:endParaRPr lang="zh-CN" altLang="en-US" sz="2000" b="1" dirty="0">
                <a:solidFill>
                  <a:srgbClr val="E5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18509" y="3595107"/>
            <a:ext cx="4283892" cy="1878851"/>
            <a:chOff x="1173480" y="4785360"/>
            <a:chExt cx="4283892" cy="1878851"/>
          </a:xfrm>
        </p:grpSpPr>
        <p:sp>
          <p:nvSpPr>
            <p:cNvPr id="8" name="文本框 7"/>
            <p:cNvSpPr txBox="1"/>
            <p:nvPr/>
          </p:nvSpPr>
          <p:spPr>
            <a:xfrm>
              <a:off x="1173480" y="6264101"/>
              <a:ext cx="42838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、图标上方数字表示待办任务数量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上箭头 6"/>
            <p:cNvSpPr/>
            <p:nvPr/>
          </p:nvSpPr>
          <p:spPr>
            <a:xfrm>
              <a:off x="1623060" y="5898765"/>
              <a:ext cx="266700" cy="365336"/>
            </a:xfrm>
            <a:prstGeom prst="upArrow">
              <a:avLst/>
            </a:prstGeom>
            <a:solidFill>
              <a:srgbClr val="E5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325880" y="4785360"/>
              <a:ext cx="899160" cy="1113405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2307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85711"/>
            <a:ext cx="12192000" cy="5863941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22813" y="232124"/>
            <a:ext cx="10515600" cy="499399"/>
          </a:xfrm>
        </p:spPr>
        <p:txBody>
          <a:bodyPr/>
          <a:lstStyle/>
          <a:p>
            <a:r>
              <a:rPr lang="zh-CN" altLang="en-US" dirty="0" smtClean="0"/>
              <a:t>主界面基本操作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01371" y="685711"/>
            <a:ext cx="944880" cy="9601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上箭头 6"/>
          <p:cNvSpPr/>
          <p:nvPr/>
        </p:nvSpPr>
        <p:spPr>
          <a:xfrm>
            <a:off x="2274751" y="1645831"/>
            <a:ext cx="198120" cy="365760"/>
          </a:xfrm>
          <a:prstGeom prst="up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01371" y="2011591"/>
            <a:ext cx="4251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5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点击此处完成签到，学生必须签到</a:t>
            </a:r>
            <a:endParaRPr lang="zh-CN" altLang="en-US" sz="2000" b="1" dirty="0">
              <a:solidFill>
                <a:srgbClr val="E5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578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30514" y="2686051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3"/>
          <p:cNvSpPr/>
          <p:nvPr>
            <p:custDataLst>
              <p:tags r:id="rId2"/>
            </p:custDataLst>
          </p:nvPr>
        </p:nvSpPr>
        <p:spPr>
          <a:xfrm>
            <a:off x="3394075" y="2817814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报名参选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6" name="MH_Other_11"/>
          <p:cNvCxnSpPr/>
          <p:nvPr>
            <p:custDataLst>
              <p:tags r:id="rId3"/>
            </p:custDataLst>
          </p:nvPr>
        </p:nvCxnSpPr>
        <p:spPr>
          <a:xfrm>
            <a:off x="2830513" y="3494088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8"/>
          <p:cNvSpPr/>
          <p:nvPr>
            <p:custDataLst>
              <p:tags r:id="rId4"/>
            </p:custDataLst>
          </p:nvPr>
        </p:nvSpPr>
        <p:spPr>
          <a:xfrm>
            <a:off x="8714020" y="2885506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PlasticWrap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8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3817" y="862860"/>
            <a:ext cx="12178800" cy="59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3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06713" y="2626678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3"/>
          <p:cNvSpPr/>
          <p:nvPr>
            <p:custDataLst>
              <p:tags r:id="rId2"/>
            </p:custDataLst>
          </p:nvPr>
        </p:nvSpPr>
        <p:spPr>
          <a:xfrm>
            <a:off x="3470274" y="2758441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投票选举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6" name="MH_Other_11"/>
          <p:cNvCxnSpPr/>
          <p:nvPr>
            <p:custDataLst>
              <p:tags r:id="rId3"/>
            </p:custDataLst>
          </p:nvPr>
        </p:nvCxnSpPr>
        <p:spPr>
          <a:xfrm>
            <a:off x="2906712" y="3434715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2"/>
          <p:cNvSpPr/>
          <p:nvPr>
            <p:custDataLst>
              <p:tags r:id="rId4"/>
            </p:custDataLst>
          </p:nvPr>
        </p:nvSpPr>
        <p:spPr>
          <a:xfrm>
            <a:off x="8790221" y="2771384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38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5369" y="841724"/>
            <a:ext cx="12178800" cy="59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62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45049" y="2782255"/>
            <a:ext cx="528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3"/>
          <p:cNvSpPr/>
          <p:nvPr>
            <p:custDataLst>
              <p:tags r:id="rId2"/>
            </p:custDataLst>
          </p:nvPr>
        </p:nvSpPr>
        <p:spPr>
          <a:xfrm>
            <a:off x="3208610" y="2914018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任务操作</a:t>
            </a: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cxnSp>
        <p:nvCxnSpPr>
          <p:cNvPr id="6" name="MH_Other_11"/>
          <p:cNvCxnSpPr/>
          <p:nvPr>
            <p:custDataLst>
              <p:tags r:id="rId3"/>
            </p:custDataLst>
          </p:nvPr>
        </p:nvCxnSpPr>
        <p:spPr>
          <a:xfrm>
            <a:off x="2645048" y="3590292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2"/>
          <p:cNvSpPr/>
          <p:nvPr>
            <p:custDataLst>
              <p:tags r:id="rId4"/>
            </p:custDataLst>
          </p:nvPr>
        </p:nvSpPr>
        <p:spPr>
          <a:xfrm>
            <a:off x="8528557" y="2926961"/>
            <a:ext cx="777265" cy="542715"/>
          </a:xfrm>
          <a:prstGeom prst="rect">
            <a:avLst/>
          </a:prstGeom>
          <a:blipFill dpi="0" rotWithShape="1">
            <a:blip r:embed="rId8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MH_Other_10"/>
          <p:cNvCxnSpPr/>
          <p:nvPr>
            <p:custDataLst>
              <p:tags r:id="rId5"/>
            </p:custDataLst>
          </p:nvPr>
        </p:nvCxnSpPr>
        <p:spPr>
          <a:xfrm flipH="1">
            <a:off x="6210575" y="3210014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MH_Other_10"/>
          <p:cNvCxnSpPr/>
          <p:nvPr>
            <p:custDataLst>
              <p:tags r:id="rId6"/>
            </p:custDataLst>
          </p:nvPr>
        </p:nvCxnSpPr>
        <p:spPr>
          <a:xfrm flipH="1">
            <a:off x="6362975" y="1518608"/>
            <a:ext cx="511175" cy="268287"/>
          </a:xfrm>
          <a:prstGeom prst="line">
            <a:avLst/>
          </a:prstGeom>
          <a:solidFill>
            <a:srgbClr val="73BAD7"/>
          </a:solidFill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40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9166166" y="6736715"/>
            <a:ext cx="2743200" cy="365125"/>
          </a:xfrm>
        </p:spPr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sp>
        <p:nvSpPr>
          <p:cNvPr id="4" name="MH_Other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37194" y="2405064"/>
            <a:ext cx="528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1"/>
          <p:cNvSpPr/>
          <p:nvPr>
            <p:custDataLst>
              <p:tags r:id="rId2"/>
            </p:custDataLst>
          </p:nvPr>
        </p:nvSpPr>
        <p:spPr>
          <a:xfrm>
            <a:off x="3500755" y="253682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教师注册</a:t>
            </a:r>
          </a:p>
        </p:txBody>
      </p:sp>
      <p:cxnSp>
        <p:nvCxnSpPr>
          <p:cNvPr id="6" name="MH_Other_3"/>
          <p:cNvCxnSpPr/>
          <p:nvPr>
            <p:custDataLst>
              <p:tags r:id="rId3"/>
            </p:custDataLst>
          </p:nvPr>
        </p:nvCxnSpPr>
        <p:spPr>
          <a:xfrm>
            <a:off x="2937193" y="3211513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4"/>
          <p:cNvSpPr/>
          <p:nvPr>
            <p:custDataLst>
              <p:tags r:id="rId4"/>
            </p:custDataLst>
          </p:nvPr>
        </p:nvSpPr>
        <p:spPr>
          <a:xfrm>
            <a:off x="8820702" y="2549199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083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3672" y="777314"/>
            <a:ext cx="6233434" cy="36474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893" y="3227992"/>
            <a:ext cx="6935107" cy="363000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任务界面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88576" y="2309807"/>
            <a:ext cx="1476029" cy="48044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2564606" y="2444770"/>
            <a:ext cx="498922" cy="210522"/>
          </a:xfrm>
          <a:prstGeom prst="right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047020" y="2300107"/>
            <a:ext cx="159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点击后出现任务操作界面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077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711"/>
            <a:ext cx="12192000" cy="58639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任务界面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92883" y="1510906"/>
            <a:ext cx="1565329" cy="55180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7459" y="4097456"/>
            <a:ext cx="1766807" cy="100739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3956618" y="5104846"/>
            <a:ext cx="108488" cy="247973"/>
          </a:xfrm>
          <a:prstGeom prst="down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27459" y="5352819"/>
            <a:ext cx="255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注意颜色变化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64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711"/>
            <a:ext cx="12192000" cy="58639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任务界面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72666" y="3497943"/>
            <a:ext cx="1704813" cy="88730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533416" y="5390213"/>
            <a:ext cx="32391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主要说明任务操作的样例和要运行数据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097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0424" y="900517"/>
            <a:ext cx="5229225" cy="5676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07810" y="2789695"/>
            <a:ext cx="1270861" cy="6664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7578671" y="3122908"/>
            <a:ext cx="681926" cy="209228"/>
          </a:xfrm>
          <a:prstGeom prst="rightArrow">
            <a:avLst/>
          </a:prstGeom>
          <a:solidFill>
            <a:srgbClr val="E5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555065" y="2873579"/>
            <a:ext cx="24797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给出的示例名称如“好佳童车厂”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9932" y="1658319"/>
            <a:ext cx="21077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出数据和样例仅供参考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在实习中，以实际所在企业和岗位名称为准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77" y="3532781"/>
            <a:ext cx="2216120" cy="221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1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586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9253D5-3F45-466C-A5C0-AA4AA0A3A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83" y="844825"/>
            <a:ext cx="11544855" cy="56878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注册</a:t>
            </a:r>
            <a:r>
              <a:rPr lang="en-US" altLang="zh-CN" dirty="0"/>
              <a:t>——</a:t>
            </a:r>
            <a:r>
              <a:rPr lang="zh-CN" altLang="en-US" dirty="0"/>
              <a:t>教师注册信息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B3BF513-E195-421E-AD1D-1111AA89A159}"/>
              </a:ext>
            </a:extLst>
          </p:cNvPr>
          <p:cNvSpPr txBox="1"/>
          <p:nvPr/>
        </p:nvSpPr>
        <p:spPr>
          <a:xfrm>
            <a:off x="5327374" y="4075043"/>
            <a:ext cx="256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填写注册信息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709169F-AEC4-46D6-A2EB-5F53968CC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7566" y="2057400"/>
            <a:ext cx="8884433" cy="4370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64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注册</a:t>
            </a:r>
            <a:r>
              <a:rPr lang="en-US" altLang="zh-CN" dirty="0"/>
              <a:t>——</a:t>
            </a:r>
            <a:r>
              <a:rPr lang="zh-CN" altLang="en-US" dirty="0"/>
              <a:t>申请教师权限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B3BF513-E195-421E-AD1D-1111AA89A159}"/>
              </a:ext>
            </a:extLst>
          </p:cNvPr>
          <p:cNvSpPr txBox="1"/>
          <p:nvPr/>
        </p:nvSpPr>
        <p:spPr>
          <a:xfrm>
            <a:off x="5327374" y="4075043"/>
            <a:ext cx="256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填写注册信息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709169F-AEC4-46D6-A2EB-5F53968CC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34" y="853325"/>
            <a:ext cx="11626732" cy="571906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E329006-6D54-45B0-8DD4-C9A351A2B535}"/>
              </a:ext>
            </a:extLst>
          </p:cNvPr>
          <p:cNvSpPr txBox="1"/>
          <p:nvPr/>
        </p:nvSpPr>
        <p:spPr>
          <a:xfrm>
            <a:off x="1612427" y="1154933"/>
            <a:ext cx="6370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注册成功后登陆，在此处点击“申请教师权限”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5EF7D5DA-855E-4AF4-B43B-AB468CAEEDF7}"/>
              </a:ext>
            </a:extLst>
          </p:cNvPr>
          <p:cNvCxnSpPr>
            <a:cxnSpLocks/>
          </p:cNvCxnSpPr>
          <p:nvPr/>
        </p:nvCxnSpPr>
        <p:spPr>
          <a:xfrm>
            <a:off x="7404652" y="1719392"/>
            <a:ext cx="1997766" cy="21717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66B6247-5B04-469D-A8A8-E2A1264A6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372" y="2364016"/>
            <a:ext cx="7181850" cy="43243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6B698BC-A973-4A87-AFF9-DAA5592DD5F4}"/>
              </a:ext>
            </a:extLst>
          </p:cNvPr>
          <p:cNvSpPr txBox="1"/>
          <p:nvPr/>
        </p:nvSpPr>
        <p:spPr>
          <a:xfrm>
            <a:off x="4329123" y="3867473"/>
            <a:ext cx="6355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输入产品序列码，申请成功</a:t>
            </a:r>
          </a:p>
        </p:txBody>
      </p:sp>
    </p:spTree>
    <p:extLst>
      <p:ext uri="{BB962C8B-B14F-4D97-AF65-F5344CB8AC3E}">
        <p14:creationId xmlns:p14="http://schemas.microsoft.com/office/powerpoint/2010/main" val="765928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注册</a:t>
            </a:r>
            <a:r>
              <a:rPr lang="en-US" altLang="zh-CN" dirty="0"/>
              <a:t>——</a:t>
            </a:r>
            <a:r>
              <a:rPr lang="zh-CN" altLang="en-US" dirty="0"/>
              <a:t>申请教师权限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E7B7F7C-37B6-4A4C-854A-E4B9A4F36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95" y="824829"/>
            <a:ext cx="11926009" cy="5707802"/>
          </a:xfrm>
          <a:prstGeom prst="rect">
            <a:avLst/>
          </a:prstGeom>
        </p:spPr>
      </p:pic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xmlns="" id="{D4BC9328-1BBD-449E-9A9C-62239E02F1F4}"/>
              </a:ext>
            </a:extLst>
          </p:cNvPr>
          <p:cNvCxnSpPr>
            <a:cxnSpLocks/>
          </p:cNvCxnSpPr>
          <p:nvPr/>
        </p:nvCxnSpPr>
        <p:spPr>
          <a:xfrm>
            <a:off x="1461052" y="4005469"/>
            <a:ext cx="616226" cy="0"/>
          </a:xfrm>
          <a:prstGeom prst="straightConnector1">
            <a:avLst/>
          </a:prstGeom>
          <a:ln w="28575">
            <a:solidFill>
              <a:srgbClr val="E51C2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B07B927-7794-4186-B91E-586C519E01CA}"/>
              </a:ext>
            </a:extLst>
          </p:cNvPr>
          <p:cNvSpPr txBox="1"/>
          <p:nvPr/>
        </p:nvSpPr>
        <p:spPr>
          <a:xfrm>
            <a:off x="2079184" y="3467485"/>
            <a:ext cx="23337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在账户管理中进行学校、院系、专业、班级等信息管理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CF792523-2142-4134-9DCE-E7B3DA2EAE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67" y="2628677"/>
            <a:ext cx="7759494" cy="370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47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注册</a:t>
            </a:r>
            <a:r>
              <a:rPr lang="en-US" altLang="zh-CN" dirty="0"/>
              <a:t>——</a:t>
            </a:r>
            <a:r>
              <a:rPr lang="zh-CN" altLang="en-US" dirty="0"/>
              <a:t>创建教学班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FD1AF5C-7CCC-49A3-A049-361FBCF3A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33" y="844821"/>
            <a:ext cx="11624443" cy="5705993"/>
          </a:xfrm>
          <a:prstGeom prst="rect">
            <a:avLst/>
          </a:prstGeom>
        </p:spPr>
      </p:pic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0311DB85-B344-426C-8FFD-2B5944BCEBDB}"/>
              </a:ext>
            </a:extLst>
          </p:cNvPr>
          <p:cNvCxnSpPr>
            <a:cxnSpLocks/>
          </p:cNvCxnSpPr>
          <p:nvPr/>
        </p:nvCxnSpPr>
        <p:spPr>
          <a:xfrm>
            <a:off x="2875990" y="4433779"/>
            <a:ext cx="0" cy="80811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5CC211CB-E334-4535-9A56-3D7F127FA263}"/>
              </a:ext>
            </a:extLst>
          </p:cNvPr>
          <p:cNvSpPr txBox="1"/>
          <p:nvPr/>
        </p:nvSpPr>
        <p:spPr>
          <a:xfrm>
            <a:off x="2020418" y="5241889"/>
            <a:ext cx="5874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此处都可以创建教学班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2ECAAA6-8B6C-4F31-BFC7-5B4D3C468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3209" y="2366440"/>
            <a:ext cx="4140184" cy="4134678"/>
          </a:xfrm>
          <a:prstGeom prst="rect">
            <a:avLst/>
          </a:prstGeom>
        </p:spPr>
      </p:pic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9CD55AD5-A9CD-4E4F-AFF7-E168938CA95F}"/>
              </a:ext>
            </a:extLst>
          </p:cNvPr>
          <p:cNvCxnSpPr>
            <a:cxnSpLocks/>
          </p:cNvCxnSpPr>
          <p:nvPr/>
        </p:nvCxnSpPr>
        <p:spPr>
          <a:xfrm flipH="1">
            <a:off x="3031435" y="1858618"/>
            <a:ext cx="6729279" cy="33335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149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00034" y="3041651"/>
            <a:ext cx="5286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4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MH_SubTitle_2"/>
          <p:cNvSpPr/>
          <p:nvPr>
            <p:custDataLst>
              <p:tags r:id="rId2"/>
            </p:custDataLst>
          </p:nvPr>
        </p:nvSpPr>
        <p:spPr>
          <a:xfrm>
            <a:off x="3363595" y="3171827"/>
            <a:ext cx="3513138" cy="56832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进入与退出</a:t>
            </a:r>
          </a:p>
        </p:txBody>
      </p:sp>
      <p:cxnSp>
        <p:nvCxnSpPr>
          <p:cNvPr id="6" name="MH_Other_7"/>
          <p:cNvCxnSpPr/>
          <p:nvPr>
            <p:custDataLst>
              <p:tags r:id="rId3"/>
            </p:custDataLst>
          </p:nvPr>
        </p:nvCxnSpPr>
        <p:spPr>
          <a:xfrm>
            <a:off x="2800033" y="3848101"/>
            <a:ext cx="6661150" cy="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8"/>
          <p:cNvSpPr/>
          <p:nvPr>
            <p:custDataLst>
              <p:tags r:id="rId4"/>
            </p:custDataLst>
          </p:nvPr>
        </p:nvSpPr>
        <p:spPr>
          <a:xfrm>
            <a:off x="8683542" y="3185278"/>
            <a:ext cx="777265" cy="542715"/>
          </a:xfrm>
          <a:prstGeom prst="rect">
            <a:avLst/>
          </a:prstGeom>
          <a:blipFill dpi="0" rotWithShape="1"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156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进入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3F795D-6BCB-47BD-8669-F0F734F98286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4424FB3-833F-4FE3-8C57-E682C1E9C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64" y="847809"/>
            <a:ext cx="11612674" cy="570319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5194E2F-A3D3-4D0E-8413-579C8B116476}"/>
              </a:ext>
            </a:extLst>
          </p:cNvPr>
          <p:cNvSpPr txBox="1"/>
          <p:nvPr/>
        </p:nvSpPr>
        <p:spPr>
          <a:xfrm>
            <a:off x="4714231" y="3574374"/>
            <a:ext cx="2792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输入账号和密码登陆界面</a:t>
            </a:r>
          </a:p>
        </p:txBody>
      </p:sp>
    </p:spTree>
    <p:extLst>
      <p:ext uri="{BB962C8B-B14F-4D97-AF65-F5344CB8AC3E}">
        <p14:creationId xmlns:p14="http://schemas.microsoft.com/office/powerpoint/2010/main" val="41947280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60919085301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7162307"/>
  <p:tag name="MH_LIBRARY" val="GRAPHIC"/>
  <p:tag name="MH_ORDER" val="TextBox 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7162307"/>
  <p:tag name="MH_LIBRARY" val="GRAPHIC"/>
  <p:tag name="MH_ORDER" val="文本框 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"/>
  <p:tag name="MH" val="20160919085301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7162307"/>
  <p:tag name="MH_LIBRARY" val="GRAPHIC"/>
  <p:tag name="MH_ORDER" val="文本框 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SubTitle"/>
  <p:tag name="MH_ORDER" val="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1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919085301"/>
  <p:tag name="MH_LIBRARY" val="GRAPHIC"/>
  <p:tag name="MH_TYPE" val="Other"/>
  <p:tag name="MH_ORDER" val="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51C2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3298</TotalTime>
  <Words>338</Words>
  <Application>Microsoft Office PowerPoint</Application>
  <PresentationFormat>宽屏</PresentationFormat>
  <Paragraphs>101</Paragraphs>
  <Slides>34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Microsoft Tai Le</vt:lpstr>
      <vt:lpstr>Arial</vt:lpstr>
      <vt:lpstr>宋体</vt:lpstr>
      <vt:lpstr>Helvetica</vt:lpstr>
      <vt:lpstr>微软雅黑</vt:lpstr>
      <vt:lpstr>Calibri</vt:lpstr>
      <vt:lpstr>Office 主题</vt:lpstr>
      <vt:lpstr>VBSE综合实践教学平台V3.5用户手册</vt:lpstr>
      <vt:lpstr>PowerPoint 演示文稿</vt:lpstr>
      <vt:lpstr>PowerPoint 演示文稿</vt:lpstr>
      <vt:lpstr>注册——教师注册信息</vt:lpstr>
      <vt:lpstr>注册——申请教师权限</vt:lpstr>
      <vt:lpstr>注册——申请教师权限</vt:lpstr>
      <vt:lpstr>注册——创建教学班</vt:lpstr>
      <vt:lpstr>PowerPoint 演示文稿</vt:lpstr>
      <vt:lpstr>进入</vt:lpstr>
      <vt:lpstr>进入</vt:lpstr>
      <vt:lpstr>退出</vt:lpstr>
      <vt:lpstr>退出</vt:lpstr>
      <vt:lpstr>PowerPoint 演示文稿</vt:lpstr>
      <vt:lpstr>主界面</vt:lpstr>
      <vt:lpstr>PowerPoint 演示文稿</vt:lpstr>
      <vt:lpstr>推送任务</vt:lpstr>
      <vt:lpstr>PowerPoint 演示文稿</vt:lpstr>
      <vt:lpstr>PowerPoint 演示文稿</vt:lpstr>
      <vt:lpstr>进入课程</vt:lpstr>
      <vt:lpstr>退出系统</vt:lpstr>
      <vt:lpstr>退出系统</vt:lpstr>
      <vt:lpstr>PowerPoint 演示文稿</vt:lpstr>
      <vt:lpstr>主界面基本操作</vt:lpstr>
      <vt:lpstr>主界面基本操作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任务界面</vt:lpstr>
      <vt:lpstr>任务界面</vt:lpstr>
      <vt:lpstr>任务界面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zhuo yuan</dc:creator>
  <cp:lastModifiedBy>chensya</cp:lastModifiedBy>
  <cp:revision>210</cp:revision>
  <dcterms:created xsi:type="dcterms:W3CDTF">2014-11-11T06:06:58Z</dcterms:created>
  <dcterms:modified xsi:type="dcterms:W3CDTF">2019-03-14T10:14:40Z</dcterms:modified>
</cp:coreProperties>
</file>